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 id="2147483673" r:id="rId3"/>
  </p:sldMasterIdLst>
  <p:notesMasterIdLst>
    <p:notesMasterId r:id="rId47"/>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Lst>
  <p:sldSz cx="12192000" cy="6858000"/>
  <p:notesSz cx="6858000" cy="9144000"/>
  <p:embeddedFontLst>
    <p:embeddedFont>
      <p:font typeface="Arial Black" panose="020B0A04020102020204" pitchFamily="34" charset="0"/>
      <p:regular r:id="rId48"/>
      <p:bold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84">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A184DDF-4929-4851-B748-C3A63A8D9108}">
  <a:tblStyle styleId="{FA184DDF-4929-4851-B748-C3A63A8D9108}"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EF2E7"/>
          </a:solidFill>
        </a:fill>
      </a:tcStyle>
    </a:wholeTbl>
    <a:band1H>
      <a:tcTxStyle/>
      <a:tcStyle>
        <a:tcBdr/>
        <a:fill>
          <a:solidFill>
            <a:srgbClr val="FDE4CA"/>
          </a:solidFill>
        </a:fill>
      </a:tcStyle>
    </a:band1H>
    <a:band2H>
      <a:tcTxStyle/>
      <a:tcStyle>
        <a:tcBdr/>
      </a:tcStyle>
    </a:band2H>
    <a:band1V>
      <a:tcTxStyle/>
      <a:tcStyle>
        <a:tcBdr/>
        <a:fill>
          <a:solidFill>
            <a:srgbClr val="FDE4CA"/>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6748DB98-CCF4-419A-BDE8-D56678E90F0D}"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4" d="100"/>
          <a:sy n="74" d="100"/>
        </p:scale>
        <p:origin x="552" y="54"/>
      </p:cViewPr>
      <p:guideLst>
        <p:guide orient="horz" pos="2184"/>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ableStyles" Target="tableStyle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font" Target="fonts/font1.fntdata"/><Relationship Id="rId8" Type="http://schemas.openxmlformats.org/officeDocument/2006/relationships/slide" Target="slides/slide5.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 name="Google Shape;281;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5" name="Google Shape;35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1" name="Google Shape;37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1" name="Google Shape;40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78c9aba1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5" name="Google Shape;415;g78c9aba1ab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78c9aba1ab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1" name="Google Shape;441;g78c9aba1ab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78c9aba1ab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2" name="Google Shape;512;g78c9aba1ab_0_8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b6f7ed0d4a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2" name="Google Shape;542;gb6f7ed0d4a_0_2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b6f7ed0d4a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2" name="Google Shape;572;gb6f7ed0d4a_0_25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b6f7ed0d4a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2" name="Google Shape;602;gb6f7ed0d4a_0_28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b6f7ed0d4a_0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2" name="Google Shape;632;gb6f7ed0d4a_0_38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b6f7ed0d4a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3" name="Google Shape;663;gb6f7ed0d4a_0_32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b6f7ed0d4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3" name="Google Shape;693;gb6f7ed0d4a_1_3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b6f7ed0d4a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3" name="Google Shape;723;gb6f7ed0d4a_1_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b6f7ed0d4a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3" name="Google Shape;753;gb6f7ed0d4a_1_7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b6f7ed0d4a_1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3" name="Google Shape;783;gb6f7ed0d4a_1_10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b6f7ed0d4a_1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3" name="Google Shape;813;gb6f7ed0d4a_1_14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b6f7ed0d4a_1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3" name="Google Shape;843;gb6f7ed0d4a_1_17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b6f7ed0d4a_1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3" name="Google Shape;873;gb6f7ed0d4a_1_20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b6f7ed0d4a_1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3" name="Google Shape;903;gb6f7ed0d4a_1_2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b6f7ed0d4a_1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3" name="Google Shape;933;gb6f7ed0d4a_1_32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b6f7ed0d4a_1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3" name="Google Shape;963;gb6f7ed0d4a_1_25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b6f7ed0d4a_1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3" name="Google Shape;993;gb6f7ed0d4a_1_29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b6f7ed0d4a_1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3" name="Google Shape;1023;gb6f7ed0d4a_1_36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b6f7ed0d4a_1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3" name="Google Shape;1053;gb6f7ed0d4a_1_39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b6f7ed0d4a_1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3" name="Google Shape;1083;gb6f7ed0d4a_1_4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b6f7ed0d4a_1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3" name="Google Shape;1113;gb6f7ed0d4a_1_45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 name="Google Shape;134;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b6f7ed0d4a_1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3" name="Google Shape;1143;gb6f7ed0d4a_1_48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b6f7ed0d4a_1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3" name="Google Shape;1173;gb6f7ed0d4a_1_54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b6f7ed0d4a_1_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3" name="Google Shape;1203;gb6f7ed0d4a_1_58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0" name="Google Shape;1290;p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slide layout">
  <p:cSld name="Cover slide layout">
    <p:bg>
      <p:bgPr>
        <a:blipFill>
          <a:blip r:embed="rId2">
            <a:alphaModFix/>
          </a:blip>
          <a:stretch>
            <a:fillRect/>
          </a:stretch>
        </a:blipFill>
        <a:effectLst/>
      </p:bgPr>
    </p:bg>
    <p:spTree>
      <p:nvGrpSpPr>
        <p:cNvPr id="1" name="Shape 6"/>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6_Image slide layout">
  <p:cSld name="6_Image slide layout">
    <p:bg>
      <p:bgPr>
        <a:solidFill>
          <a:schemeClr val="dk1"/>
        </a:solidFill>
        <a:effectLst/>
      </p:bgPr>
    </p:bg>
    <p:spTree>
      <p:nvGrpSpPr>
        <p:cNvPr id="1" name="Shape 26"/>
        <p:cNvGrpSpPr/>
        <p:nvPr/>
      </p:nvGrpSpPr>
      <p:grpSpPr>
        <a:xfrm>
          <a:off x="0" y="0"/>
          <a:ext cx="0" cy="0"/>
          <a:chOff x="0" y="0"/>
          <a:chExt cx="0" cy="0"/>
        </a:xfrm>
      </p:grpSpPr>
      <p:sp>
        <p:nvSpPr>
          <p:cNvPr id="27" name="Google Shape;27;p13"/>
          <p:cNvSpPr/>
          <p:nvPr/>
        </p:nvSpPr>
        <p:spPr>
          <a:xfrm>
            <a:off x="356152" y="473558"/>
            <a:ext cx="11479696" cy="5910884"/>
          </a:xfrm>
          <a:prstGeom prst="frame">
            <a:avLst>
              <a:gd name="adj1" fmla="val 584"/>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8" name="Google Shape;28;p13"/>
          <p:cNvSpPr>
            <a:spLocks noGrp="1"/>
          </p:cNvSpPr>
          <p:nvPr>
            <p:ph type="pic" idx="2"/>
          </p:nvPr>
        </p:nvSpPr>
        <p:spPr>
          <a:xfrm>
            <a:off x="648128" y="258417"/>
            <a:ext cx="10895743" cy="3687417"/>
          </a:xfrm>
          <a:prstGeom prst="rect">
            <a:avLst/>
          </a:prstGeom>
          <a:solidFill>
            <a:srgbClr val="F2F2F2"/>
          </a:solidFill>
          <a:ln>
            <a:noFill/>
          </a:ln>
        </p:spPr>
        <p:txBody>
          <a:bodyPr spcFirstLastPara="1" wrap="square" lIns="91425" tIns="45700" rIns="91425" bIns="45700" anchor="ctr" anchorCtr="0">
            <a:noAutofit/>
          </a:bodyPr>
          <a:lstStyle>
            <a:lvl1pPr marR="0" lvl="0" algn="l" rtl="0">
              <a:lnSpc>
                <a:spcPct val="90000"/>
              </a:lnSpc>
              <a:spcBef>
                <a:spcPts val="1000"/>
              </a:spcBef>
              <a:spcAft>
                <a:spcPts val="0"/>
              </a:spcAft>
              <a:buClr>
                <a:srgbClr val="3F3F3F"/>
              </a:buClr>
              <a:buSzPts val="1600"/>
              <a:buFont typeface="Arial"/>
              <a:buNone/>
              <a:defRPr sz="16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slide layout">
  <p:cSld name="Image slide layout">
    <p:bg>
      <p:bgPr>
        <a:solidFill>
          <a:schemeClr val="dk1"/>
        </a:solidFill>
        <a:effectLst/>
      </p:bgPr>
    </p:bg>
    <p:spTree>
      <p:nvGrpSpPr>
        <p:cNvPr id="1" name="Shape 29"/>
        <p:cNvGrpSpPr/>
        <p:nvPr/>
      </p:nvGrpSpPr>
      <p:grpSpPr>
        <a:xfrm>
          <a:off x="0" y="0"/>
          <a:ext cx="0" cy="0"/>
          <a:chOff x="0" y="0"/>
          <a:chExt cx="0" cy="0"/>
        </a:xfrm>
      </p:grpSpPr>
      <p:grpSp>
        <p:nvGrpSpPr>
          <p:cNvPr id="30" name="Google Shape;30;p14"/>
          <p:cNvGrpSpPr/>
          <p:nvPr/>
        </p:nvGrpSpPr>
        <p:grpSpPr>
          <a:xfrm>
            <a:off x="7407953" y="971475"/>
            <a:ext cx="4036500" cy="2217783"/>
            <a:chOff x="-548507" y="477868"/>
            <a:chExt cx="11570450" cy="6357177"/>
          </a:xfrm>
        </p:grpSpPr>
        <p:sp>
          <p:nvSpPr>
            <p:cNvPr id="31" name="Google Shape;31;p14"/>
            <p:cNvSpPr/>
            <p:nvPr/>
          </p:nvSpPr>
          <p:spPr>
            <a:xfrm>
              <a:off x="-482765" y="6440599"/>
              <a:ext cx="11438966" cy="394446"/>
            </a:xfrm>
            <a:custGeom>
              <a:avLst/>
              <a:gdLst/>
              <a:ahLst/>
              <a:cxnLst/>
              <a:rect l="l" t="t" r="r" b="b"/>
              <a:pathLst>
                <a:path w="1657350" h="57150" extrusionOk="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2" name="Google Shape;32;p14"/>
            <p:cNvSpPr/>
            <p:nvPr/>
          </p:nvSpPr>
          <p:spPr>
            <a:xfrm>
              <a:off x="700575" y="477868"/>
              <a:ext cx="9072285" cy="5916709"/>
            </a:xfrm>
            <a:custGeom>
              <a:avLst/>
              <a:gdLst/>
              <a:ahLst/>
              <a:cxnLst/>
              <a:rect l="l" t="t" r="r" b="b"/>
              <a:pathLst>
                <a:path w="1314450" h="857250" extrusionOk="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3" name="Google Shape;33;p14"/>
            <p:cNvSpPr/>
            <p:nvPr/>
          </p:nvSpPr>
          <p:spPr>
            <a:xfrm>
              <a:off x="1088451" y="839448"/>
              <a:ext cx="8283390" cy="5062073"/>
            </a:xfrm>
            <a:custGeom>
              <a:avLst/>
              <a:gdLst/>
              <a:ahLst/>
              <a:cxnLst/>
              <a:rect l="l" t="t" r="r" b="b"/>
              <a:pathLst>
                <a:path w="1200150" h="733425" extrusionOk="0">
                  <a:moveTo>
                    <a:pt x="7144" y="7144"/>
                  </a:moveTo>
                  <a:lnTo>
                    <a:pt x="1196816" y="7144"/>
                  </a:lnTo>
                  <a:lnTo>
                    <a:pt x="1196816" y="730091"/>
                  </a:lnTo>
                  <a:lnTo>
                    <a:pt x="7144" y="730091"/>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4" name="Google Shape;34;p14"/>
            <p:cNvSpPr/>
            <p:nvPr/>
          </p:nvSpPr>
          <p:spPr>
            <a:xfrm>
              <a:off x="-548507" y="6164484"/>
              <a:ext cx="11570450" cy="460187"/>
            </a:xfrm>
            <a:custGeom>
              <a:avLst/>
              <a:gdLst/>
              <a:ahLst/>
              <a:cxnLst/>
              <a:rect l="l" t="t" r="r" b="b"/>
              <a:pathLst>
                <a:path w="1676400" h="66675" extrusionOk="0">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5" name="Google Shape;35;p14"/>
            <p:cNvSpPr/>
            <p:nvPr/>
          </p:nvSpPr>
          <p:spPr>
            <a:xfrm>
              <a:off x="4438629" y="6215033"/>
              <a:ext cx="1618413" cy="184076"/>
            </a:xfrm>
            <a:custGeom>
              <a:avLst/>
              <a:gdLst/>
              <a:ahLst/>
              <a:cxnLst/>
              <a:rect l="l" t="t" r="r" b="b"/>
              <a:pathLst>
                <a:path w="1618413" h="184076" extrusionOk="0">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36" name="Google Shape;36;p14"/>
            <p:cNvGrpSpPr/>
            <p:nvPr/>
          </p:nvGrpSpPr>
          <p:grpSpPr>
            <a:xfrm>
              <a:off x="1606" y="6382978"/>
              <a:ext cx="413937" cy="115242"/>
              <a:chOff x="5955" y="6353672"/>
              <a:chExt cx="413937" cy="115242"/>
            </a:xfrm>
          </p:grpSpPr>
          <p:sp>
            <p:nvSpPr>
              <p:cNvPr id="37" name="Google Shape;37;p14"/>
              <p:cNvSpPr/>
              <p:nvPr/>
            </p:nvSpPr>
            <p:spPr>
              <a:xfrm>
                <a:off x="5955" y="6353672"/>
                <a:ext cx="413937" cy="115242"/>
              </a:xfrm>
              <a:prstGeom prst="roundRect">
                <a:avLst>
                  <a:gd name="adj" fmla="val 28154"/>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 name="Google Shape;38;p14"/>
              <p:cNvSpPr/>
              <p:nvPr/>
            </p:nvSpPr>
            <p:spPr>
              <a:xfrm>
                <a:off x="99417" y="6382279"/>
                <a:ext cx="227012" cy="55272"/>
              </a:xfrm>
              <a:prstGeom prst="roundRect">
                <a:avLst>
                  <a:gd name="adj" fmla="val 28154"/>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39" name="Google Shape;39;p14"/>
            <p:cNvGrpSpPr/>
            <p:nvPr/>
          </p:nvGrpSpPr>
          <p:grpSpPr>
            <a:xfrm>
              <a:off x="9855291" y="6381600"/>
              <a:ext cx="885989" cy="115242"/>
              <a:chOff x="5955" y="6353672"/>
              <a:chExt cx="413937" cy="115242"/>
            </a:xfrm>
          </p:grpSpPr>
          <p:sp>
            <p:nvSpPr>
              <p:cNvPr id="40" name="Google Shape;40;p14"/>
              <p:cNvSpPr/>
              <p:nvPr/>
            </p:nvSpPr>
            <p:spPr>
              <a:xfrm>
                <a:off x="5955" y="6353672"/>
                <a:ext cx="413937" cy="115242"/>
              </a:xfrm>
              <a:prstGeom prst="roundRect">
                <a:avLst>
                  <a:gd name="adj" fmla="val 28154"/>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1" name="Google Shape;41;p14"/>
              <p:cNvSpPr/>
              <p:nvPr/>
            </p:nvSpPr>
            <p:spPr>
              <a:xfrm>
                <a:off x="84761" y="6382279"/>
                <a:ext cx="256326" cy="55272"/>
              </a:xfrm>
              <a:prstGeom prst="roundRect">
                <a:avLst>
                  <a:gd name="adj" fmla="val 28154"/>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42" name="Google Shape;42;p14"/>
            <p:cNvSpPr/>
            <p:nvPr/>
          </p:nvSpPr>
          <p:spPr>
            <a:xfrm>
              <a:off x="3892805" y="496953"/>
              <a:ext cx="5479036" cy="5431217"/>
            </a:xfrm>
            <a:custGeom>
              <a:avLst/>
              <a:gdLst/>
              <a:ahLst/>
              <a:cxnLst/>
              <a:rect l="l" t="t" r="r" b="b"/>
              <a:pathLst>
                <a:path w="3976489" h="4035268" extrusionOk="0">
                  <a:moveTo>
                    <a:pt x="2473335" y="0"/>
                  </a:moveTo>
                  <a:lnTo>
                    <a:pt x="3976489" y="10635"/>
                  </a:lnTo>
                  <a:cubicBezTo>
                    <a:pt x="3973762" y="1342950"/>
                    <a:pt x="3971034" y="2702953"/>
                    <a:pt x="3968307" y="4035268"/>
                  </a:cubicBezTo>
                  <a:lnTo>
                    <a:pt x="0" y="4035268"/>
                  </a:lnTo>
                </a:path>
              </a:pathLst>
            </a:custGeom>
            <a:solidFill>
              <a:srgbClr val="999999">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43" name="Google Shape;43;p14"/>
          <p:cNvGrpSpPr/>
          <p:nvPr/>
        </p:nvGrpSpPr>
        <p:grpSpPr>
          <a:xfrm>
            <a:off x="7407953" y="3842291"/>
            <a:ext cx="4036500" cy="2217783"/>
            <a:chOff x="-548507" y="477868"/>
            <a:chExt cx="11570450" cy="6357177"/>
          </a:xfrm>
        </p:grpSpPr>
        <p:sp>
          <p:nvSpPr>
            <p:cNvPr id="44" name="Google Shape;44;p14"/>
            <p:cNvSpPr/>
            <p:nvPr/>
          </p:nvSpPr>
          <p:spPr>
            <a:xfrm>
              <a:off x="-482765" y="6440599"/>
              <a:ext cx="11438966" cy="394446"/>
            </a:xfrm>
            <a:custGeom>
              <a:avLst/>
              <a:gdLst/>
              <a:ahLst/>
              <a:cxnLst/>
              <a:rect l="l" t="t" r="r" b="b"/>
              <a:pathLst>
                <a:path w="1657350" h="57150" extrusionOk="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5" name="Google Shape;45;p14"/>
            <p:cNvSpPr/>
            <p:nvPr/>
          </p:nvSpPr>
          <p:spPr>
            <a:xfrm>
              <a:off x="700575" y="477868"/>
              <a:ext cx="9072285" cy="5916709"/>
            </a:xfrm>
            <a:custGeom>
              <a:avLst/>
              <a:gdLst/>
              <a:ahLst/>
              <a:cxnLst/>
              <a:rect l="l" t="t" r="r" b="b"/>
              <a:pathLst>
                <a:path w="1314450" h="857250" extrusionOk="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7F7F7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 name="Google Shape;46;p14"/>
            <p:cNvSpPr/>
            <p:nvPr/>
          </p:nvSpPr>
          <p:spPr>
            <a:xfrm>
              <a:off x="1088451" y="839448"/>
              <a:ext cx="8283390" cy="5062073"/>
            </a:xfrm>
            <a:custGeom>
              <a:avLst/>
              <a:gdLst/>
              <a:ahLst/>
              <a:cxnLst/>
              <a:rect l="l" t="t" r="r" b="b"/>
              <a:pathLst>
                <a:path w="1200150" h="733425" extrusionOk="0">
                  <a:moveTo>
                    <a:pt x="7144" y="7144"/>
                  </a:moveTo>
                  <a:lnTo>
                    <a:pt x="1196816" y="7144"/>
                  </a:lnTo>
                  <a:lnTo>
                    <a:pt x="1196816" y="730091"/>
                  </a:lnTo>
                  <a:lnTo>
                    <a:pt x="7144" y="730091"/>
                  </a:lnTo>
                  <a:close/>
                </a:path>
              </a:pathLst>
            </a:custGeom>
            <a:solidFill>
              <a:srgbClr val="F2F2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 name="Google Shape;47;p14"/>
            <p:cNvSpPr/>
            <p:nvPr/>
          </p:nvSpPr>
          <p:spPr>
            <a:xfrm>
              <a:off x="-548507" y="6164484"/>
              <a:ext cx="11570450" cy="460187"/>
            </a:xfrm>
            <a:custGeom>
              <a:avLst/>
              <a:gdLst/>
              <a:ahLst/>
              <a:cxnLst/>
              <a:rect l="l" t="t" r="r" b="b"/>
              <a:pathLst>
                <a:path w="1676400" h="66675" extrusionOk="0">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 name="Google Shape;48;p14"/>
            <p:cNvSpPr/>
            <p:nvPr/>
          </p:nvSpPr>
          <p:spPr>
            <a:xfrm>
              <a:off x="4438629" y="6215033"/>
              <a:ext cx="1618413" cy="184076"/>
            </a:xfrm>
            <a:custGeom>
              <a:avLst/>
              <a:gdLst/>
              <a:ahLst/>
              <a:cxnLst/>
              <a:rect l="l" t="t" r="r" b="b"/>
              <a:pathLst>
                <a:path w="1618413" h="184076" extrusionOk="0">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49" name="Google Shape;49;p14"/>
            <p:cNvGrpSpPr/>
            <p:nvPr/>
          </p:nvGrpSpPr>
          <p:grpSpPr>
            <a:xfrm>
              <a:off x="1606" y="6382978"/>
              <a:ext cx="413937" cy="115242"/>
              <a:chOff x="5955" y="6353672"/>
              <a:chExt cx="413937" cy="115242"/>
            </a:xfrm>
          </p:grpSpPr>
          <p:sp>
            <p:nvSpPr>
              <p:cNvPr id="50" name="Google Shape;50;p14"/>
              <p:cNvSpPr/>
              <p:nvPr/>
            </p:nvSpPr>
            <p:spPr>
              <a:xfrm>
                <a:off x="5955" y="6353672"/>
                <a:ext cx="413937" cy="115242"/>
              </a:xfrm>
              <a:prstGeom prst="roundRect">
                <a:avLst>
                  <a:gd name="adj" fmla="val 28154"/>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 name="Google Shape;51;p14"/>
              <p:cNvSpPr/>
              <p:nvPr/>
            </p:nvSpPr>
            <p:spPr>
              <a:xfrm>
                <a:off x="99417" y="6382279"/>
                <a:ext cx="227012" cy="55272"/>
              </a:xfrm>
              <a:prstGeom prst="roundRect">
                <a:avLst>
                  <a:gd name="adj" fmla="val 28154"/>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nvGrpSpPr>
            <p:cNvPr id="52" name="Google Shape;52;p14"/>
            <p:cNvGrpSpPr/>
            <p:nvPr/>
          </p:nvGrpSpPr>
          <p:grpSpPr>
            <a:xfrm>
              <a:off x="9855291" y="6381600"/>
              <a:ext cx="885989" cy="115242"/>
              <a:chOff x="5955" y="6353672"/>
              <a:chExt cx="413937" cy="115242"/>
            </a:xfrm>
          </p:grpSpPr>
          <p:sp>
            <p:nvSpPr>
              <p:cNvPr id="53" name="Google Shape;53;p14"/>
              <p:cNvSpPr/>
              <p:nvPr/>
            </p:nvSpPr>
            <p:spPr>
              <a:xfrm>
                <a:off x="5955" y="6353672"/>
                <a:ext cx="413937" cy="115242"/>
              </a:xfrm>
              <a:prstGeom prst="roundRect">
                <a:avLst>
                  <a:gd name="adj" fmla="val 28154"/>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4" name="Google Shape;54;p14"/>
              <p:cNvSpPr/>
              <p:nvPr/>
            </p:nvSpPr>
            <p:spPr>
              <a:xfrm>
                <a:off x="84761" y="6382279"/>
                <a:ext cx="256326" cy="55272"/>
              </a:xfrm>
              <a:prstGeom prst="roundRect">
                <a:avLst>
                  <a:gd name="adj" fmla="val 28154"/>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55" name="Google Shape;55;p14"/>
            <p:cNvSpPr/>
            <p:nvPr/>
          </p:nvSpPr>
          <p:spPr>
            <a:xfrm>
              <a:off x="3892805" y="496953"/>
              <a:ext cx="5479036" cy="5431217"/>
            </a:xfrm>
            <a:custGeom>
              <a:avLst/>
              <a:gdLst/>
              <a:ahLst/>
              <a:cxnLst/>
              <a:rect l="l" t="t" r="r" b="b"/>
              <a:pathLst>
                <a:path w="3976489" h="4035268" extrusionOk="0">
                  <a:moveTo>
                    <a:pt x="2473335" y="0"/>
                  </a:moveTo>
                  <a:lnTo>
                    <a:pt x="3976489" y="10635"/>
                  </a:lnTo>
                  <a:cubicBezTo>
                    <a:pt x="3973762" y="1342950"/>
                    <a:pt x="3971034" y="2702953"/>
                    <a:pt x="3968307" y="4035268"/>
                  </a:cubicBezTo>
                  <a:lnTo>
                    <a:pt x="0" y="4035268"/>
                  </a:lnTo>
                </a:path>
              </a:pathLst>
            </a:custGeom>
            <a:solidFill>
              <a:srgbClr val="999999">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56" name="Google Shape;56;p14"/>
          <p:cNvSpPr>
            <a:spLocks noGrp="1"/>
          </p:cNvSpPr>
          <p:nvPr>
            <p:ph type="pic" idx="2"/>
          </p:nvPr>
        </p:nvSpPr>
        <p:spPr>
          <a:xfrm>
            <a:off x="7956092" y="1111547"/>
            <a:ext cx="2927081" cy="1749285"/>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57" name="Google Shape;57;p14"/>
          <p:cNvSpPr>
            <a:spLocks noGrp="1"/>
          </p:cNvSpPr>
          <p:nvPr>
            <p:ph type="pic" idx="3"/>
          </p:nvPr>
        </p:nvSpPr>
        <p:spPr>
          <a:xfrm>
            <a:off x="7956092" y="3984257"/>
            <a:ext cx="2927081" cy="1749285"/>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5_Contents slide layout">
  <p:cSld name="15_Contents slide layout">
    <p:bg>
      <p:bgPr>
        <a:blipFill>
          <a:blip r:embed="rId2">
            <a:alphaModFix/>
          </a:blip>
          <a:stretch>
            <a:fillRect/>
          </a:stretch>
        </a:blipFill>
        <a:effectLst/>
      </p:bgPr>
    </p:bg>
    <p:spTree>
      <p:nvGrpSpPr>
        <p:cNvPr id="1" name="Shape 58"/>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6_Contents slide layout">
  <p:cSld name="16_Contents slide layout">
    <p:bg>
      <p:bgPr>
        <a:solidFill>
          <a:schemeClr val="dk1"/>
        </a:solidFill>
        <a:effectLst/>
      </p:bgPr>
    </p:bg>
    <p:spTree>
      <p:nvGrpSpPr>
        <p:cNvPr id="1" name="Shape 59"/>
        <p:cNvGrpSpPr/>
        <p:nvPr/>
      </p:nvGrpSpPr>
      <p:grpSpPr>
        <a:xfrm>
          <a:off x="0" y="0"/>
          <a:ext cx="0" cy="0"/>
          <a:chOff x="0" y="0"/>
          <a:chExt cx="0" cy="0"/>
        </a:xfrm>
      </p:grpSpPr>
      <p:sp>
        <p:nvSpPr>
          <p:cNvPr id="60" name="Google Shape;60;p16"/>
          <p:cNvSpPr>
            <a:spLocks noGrp="1"/>
          </p:cNvSpPr>
          <p:nvPr>
            <p:ph type="pic" idx="2"/>
          </p:nvPr>
        </p:nvSpPr>
        <p:spPr>
          <a:xfrm>
            <a:off x="2504079" y="3577044"/>
            <a:ext cx="3100540" cy="310054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100000"/>
              </a:lnSpc>
              <a:spcBef>
                <a:spcPts val="10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1" name="Google Shape;61;p16"/>
          <p:cNvSpPr>
            <a:spLocks noGrp="1"/>
          </p:cNvSpPr>
          <p:nvPr>
            <p:ph type="pic" idx="3"/>
          </p:nvPr>
        </p:nvSpPr>
        <p:spPr>
          <a:xfrm>
            <a:off x="670711" y="1890533"/>
            <a:ext cx="3100541" cy="310054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100000"/>
              </a:lnSpc>
              <a:spcBef>
                <a:spcPts val="10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 name="Google Shape;62;p16"/>
          <p:cNvSpPr>
            <a:spLocks noGrp="1"/>
          </p:cNvSpPr>
          <p:nvPr>
            <p:ph type="pic" idx="4"/>
          </p:nvPr>
        </p:nvSpPr>
        <p:spPr>
          <a:xfrm>
            <a:off x="2504079" y="204021"/>
            <a:ext cx="3100540" cy="310054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100000"/>
              </a:lnSpc>
              <a:spcBef>
                <a:spcPts val="10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3" name="Google Shape;63;p16"/>
          <p:cNvSpPr>
            <a:spLocks noGrp="1"/>
          </p:cNvSpPr>
          <p:nvPr>
            <p:ph type="pic" idx="5"/>
          </p:nvPr>
        </p:nvSpPr>
        <p:spPr>
          <a:xfrm>
            <a:off x="4326385" y="0"/>
            <a:ext cx="7865615" cy="6858000"/>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100000"/>
              </a:lnSpc>
              <a:spcBef>
                <a:spcPts val="1000"/>
              </a:spcBef>
              <a:spcAft>
                <a:spcPts val="0"/>
              </a:spcAft>
              <a:buClr>
                <a:srgbClr val="3F3F3F"/>
              </a:buClr>
              <a:buSzPts val="1400"/>
              <a:buFont typeface="Arial"/>
              <a:buNone/>
              <a:defRPr sz="14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_Contents slide layout">
  <p:cSld name="14_Contents slide layout">
    <p:bg>
      <p:bgPr>
        <a:blipFill>
          <a:blip r:embed="rId2">
            <a:alphaModFix/>
          </a:blip>
          <a:stretch>
            <a:fillRect/>
          </a:stretch>
        </a:blipFill>
        <a:effectLst/>
      </p:bgPr>
    </p:bg>
    <p:spTree>
      <p:nvGrpSpPr>
        <p:cNvPr id="1" name="Shape 64"/>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0_Contents slide layout">
  <p:cSld name="10_Contents slide layout">
    <p:bg>
      <p:bgPr>
        <a:blipFill>
          <a:blip r:embed="rId2">
            <a:alphaModFix/>
          </a:blip>
          <a:stretch>
            <a:fillRect/>
          </a:stretch>
        </a:blipFill>
        <a:effectLst/>
      </p:bgPr>
    </p:bg>
    <p:spTree>
      <p:nvGrpSpPr>
        <p:cNvPr id="1" name="Shape 65"/>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Image slide layout">
  <p:cSld name="1_Image slide layout">
    <p:bg>
      <p:bgPr>
        <a:solidFill>
          <a:schemeClr val="dk1"/>
        </a:solidFill>
        <a:effectLst/>
      </p:bgPr>
    </p:bg>
    <p:spTree>
      <p:nvGrpSpPr>
        <p:cNvPr id="1" name="Shape 66"/>
        <p:cNvGrpSpPr/>
        <p:nvPr/>
      </p:nvGrpSpPr>
      <p:grpSpPr>
        <a:xfrm>
          <a:off x="0" y="0"/>
          <a:ext cx="0" cy="0"/>
          <a:chOff x="0" y="0"/>
          <a:chExt cx="0" cy="0"/>
        </a:xfrm>
      </p:grpSpPr>
      <p:sp>
        <p:nvSpPr>
          <p:cNvPr id="67" name="Google Shape;67;p19"/>
          <p:cNvSpPr>
            <a:spLocks noGrp="1"/>
          </p:cNvSpPr>
          <p:nvPr>
            <p:ph type="pic" idx="2"/>
          </p:nvPr>
        </p:nvSpPr>
        <p:spPr>
          <a:xfrm>
            <a:off x="1" y="3"/>
            <a:ext cx="7219949" cy="6791323"/>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100000"/>
              </a:lnSpc>
              <a:spcBef>
                <a:spcPts val="10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24_Images &amp; Contents Layout">
  <p:cSld name="24_Images &amp; Contents Layout">
    <p:bg>
      <p:bgPr>
        <a:solidFill>
          <a:schemeClr val="dk1"/>
        </a:solidFill>
        <a:effectLst/>
      </p:bgPr>
    </p:bg>
    <p:spTree>
      <p:nvGrpSpPr>
        <p:cNvPr id="1" name="Shape 68"/>
        <p:cNvGrpSpPr/>
        <p:nvPr/>
      </p:nvGrpSpPr>
      <p:grpSpPr>
        <a:xfrm>
          <a:off x="0" y="0"/>
          <a:ext cx="0" cy="0"/>
          <a:chOff x="0" y="0"/>
          <a:chExt cx="0" cy="0"/>
        </a:xfrm>
      </p:grpSpPr>
      <p:sp>
        <p:nvSpPr>
          <p:cNvPr id="69" name="Google Shape;69;p20"/>
          <p:cNvSpPr>
            <a:spLocks noGrp="1"/>
          </p:cNvSpPr>
          <p:nvPr>
            <p:ph type="pic" idx="2"/>
          </p:nvPr>
        </p:nvSpPr>
        <p:spPr>
          <a:xfrm>
            <a:off x="0" y="1393370"/>
            <a:ext cx="3889350" cy="3169542"/>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0" name="Google Shape;70;p20"/>
          <p:cNvSpPr>
            <a:spLocks noGrp="1"/>
          </p:cNvSpPr>
          <p:nvPr>
            <p:ph type="pic" idx="3"/>
          </p:nvPr>
        </p:nvSpPr>
        <p:spPr>
          <a:xfrm>
            <a:off x="4144855" y="1393370"/>
            <a:ext cx="3902290" cy="3169542"/>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1" name="Google Shape;71;p20"/>
          <p:cNvSpPr>
            <a:spLocks noGrp="1"/>
          </p:cNvSpPr>
          <p:nvPr>
            <p:ph type="pic" idx="4"/>
          </p:nvPr>
        </p:nvSpPr>
        <p:spPr>
          <a:xfrm>
            <a:off x="8302650" y="1393370"/>
            <a:ext cx="3889350" cy="3169542"/>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2" name="Google Shape;72;p20"/>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accent1"/>
              </a:buClr>
              <a:buSzPts val="5400"/>
              <a:buFont typeface="Arial"/>
              <a:buNone/>
              <a:defRPr sz="5400" b="0" i="0" u="none" strike="noStrike" cap="none">
                <a:solidFill>
                  <a:schemeClr val="accen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_Picture with Caption">
  <p:cSld name="3_Picture with Caption">
    <p:bg>
      <p:bgPr>
        <a:solidFill>
          <a:schemeClr val="dk1"/>
        </a:solidFill>
        <a:effectLst/>
      </p:bgPr>
    </p:bg>
    <p:spTree>
      <p:nvGrpSpPr>
        <p:cNvPr id="1" name="Shape 73"/>
        <p:cNvGrpSpPr/>
        <p:nvPr/>
      </p:nvGrpSpPr>
      <p:grpSpPr>
        <a:xfrm>
          <a:off x="0" y="0"/>
          <a:ext cx="0" cy="0"/>
          <a:chOff x="0" y="0"/>
          <a:chExt cx="0" cy="0"/>
        </a:xfrm>
      </p:grpSpPr>
      <p:sp>
        <p:nvSpPr>
          <p:cNvPr id="74" name="Google Shape;74;p21"/>
          <p:cNvSpPr>
            <a:spLocks noGrp="1"/>
          </p:cNvSpPr>
          <p:nvPr>
            <p:ph type="pic" idx="2"/>
          </p:nvPr>
        </p:nvSpPr>
        <p:spPr>
          <a:xfrm>
            <a:off x="0" y="178904"/>
            <a:ext cx="3119669" cy="6490253"/>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5" name="Google Shape;75;p21"/>
          <p:cNvSpPr>
            <a:spLocks noGrp="1"/>
          </p:cNvSpPr>
          <p:nvPr>
            <p:ph type="pic" idx="3"/>
          </p:nvPr>
        </p:nvSpPr>
        <p:spPr>
          <a:xfrm>
            <a:off x="3318453" y="178904"/>
            <a:ext cx="3119669" cy="6490253"/>
          </a:xfrm>
          <a:prstGeom prst="rect">
            <a:avLst/>
          </a:prstGeom>
          <a:solidFill>
            <a:srgbClr val="F2F2F2"/>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1_Contents slide layout">
  <p:cSld name="11_Contents slide layout">
    <p:bg>
      <p:bgPr>
        <a:blipFill>
          <a:blip r:embed="rId2">
            <a:alphaModFix/>
          </a:blip>
          <a:stretch>
            <a:fillRect/>
          </a:stretch>
        </a:blipFill>
        <a:effectLst/>
      </p:bgPr>
    </p:bg>
    <p:spTree>
      <p:nvGrpSpPr>
        <p:cNvPr id="1" name="Shape 7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d slide layout">
  <p:cSld name="End slide layout">
    <p:bg>
      <p:bgPr>
        <a:blipFill>
          <a:blip r:embed="rId2">
            <a:alphaModFix/>
          </a:blip>
          <a:stretch>
            <a:fillRect/>
          </a:stretch>
        </a:blipFill>
        <a:effectLst/>
      </p:bgPr>
    </p:bg>
    <p:spTree>
      <p:nvGrpSpPr>
        <p:cNvPr id="1" name="Shape 7"/>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2_Contents slide layout">
  <p:cSld name="12_Contents slide layout">
    <p:bg>
      <p:bgPr>
        <a:blipFill>
          <a:blip r:embed="rId2">
            <a:alphaModFix/>
          </a:blip>
          <a:stretch>
            <a:fillRect/>
          </a:stretch>
        </a:blipFill>
        <a:effectLst/>
      </p:bgPr>
    </p:bg>
    <p:spTree>
      <p:nvGrpSpPr>
        <p:cNvPr id="1" name="Shape 77"/>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NG sets layout">
  <p:cSld name="PNG sets layout">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24"/>
          <p:cNvSpPr txBox="1">
            <a:spLocks noGrp="1"/>
          </p:cNvSpPr>
          <p:nvPr>
            <p:ph type="body" idx="1"/>
          </p:nvPr>
        </p:nvSpPr>
        <p:spPr>
          <a:xfrm>
            <a:off x="323529" y="332482"/>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Icon sets layout">
  <p:cSld name="1_Icon sets layout">
    <p:spTree>
      <p:nvGrpSpPr>
        <p:cNvPr id="1" name="Shape 80"/>
        <p:cNvGrpSpPr/>
        <p:nvPr/>
      </p:nvGrpSpPr>
      <p:grpSpPr>
        <a:xfrm>
          <a:off x="0" y="0"/>
          <a:ext cx="0" cy="0"/>
          <a:chOff x="0" y="0"/>
          <a:chExt cx="0" cy="0"/>
        </a:xfrm>
      </p:grpSpPr>
      <p:sp>
        <p:nvSpPr>
          <p:cNvPr id="81" name="Google Shape;81;p25"/>
          <p:cNvSpPr txBox="1">
            <a:spLocks noGrp="1"/>
          </p:cNvSpPr>
          <p:nvPr>
            <p:ph type="body" idx="1"/>
          </p:nvPr>
        </p:nvSpPr>
        <p:spPr>
          <a:xfrm>
            <a:off x="323529" y="123478"/>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rgbClr val="262626"/>
              </a:buClr>
              <a:buSzPts val="5400"/>
              <a:buFont typeface="Arial"/>
              <a:buNone/>
              <a:defRPr sz="5400" b="0" i="0" u="none" strike="noStrike" cap="none">
                <a:solidFill>
                  <a:srgbClr val="262626"/>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2" name="Google Shape;82;p25"/>
          <p:cNvSpPr/>
          <p:nvPr/>
        </p:nvSpPr>
        <p:spPr>
          <a:xfrm>
            <a:off x="354010" y="1131591"/>
            <a:ext cx="3560767" cy="5402561"/>
          </a:xfrm>
          <a:prstGeom prst="roundRect">
            <a:avLst>
              <a:gd name="adj" fmla="val 3968"/>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Arial"/>
              <a:ea typeface="Arial"/>
              <a:cs typeface="Arial"/>
              <a:sym typeface="Arial"/>
            </a:endParaRPr>
          </a:p>
        </p:txBody>
      </p:sp>
      <p:sp>
        <p:nvSpPr>
          <p:cNvPr id="83" name="Google Shape;83;p25"/>
          <p:cNvSpPr/>
          <p:nvPr/>
        </p:nvSpPr>
        <p:spPr>
          <a:xfrm>
            <a:off x="531933" y="1347500"/>
            <a:ext cx="153868" cy="5015200"/>
          </a:xfrm>
          <a:prstGeom prst="roundRect">
            <a:avLst>
              <a:gd name="adj" fmla="val 50000"/>
            </a:avLst>
          </a:prstGeom>
          <a:solidFill>
            <a:schemeClr val="lt1">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chemeClr val="lt1"/>
              </a:solidFill>
              <a:latin typeface="Arial"/>
              <a:ea typeface="Arial"/>
              <a:cs typeface="Arial"/>
              <a:sym typeface="Arial"/>
            </a:endParaRPr>
          </a:p>
        </p:txBody>
      </p:sp>
      <p:sp>
        <p:nvSpPr>
          <p:cNvPr id="84" name="Google Shape;84;p25"/>
          <p:cNvSpPr/>
          <p:nvPr/>
        </p:nvSpPr>
        <p:spPr>
          <a:xfrm rot="5400000">
            <a:off x="3057177" y="1276653"/>
            <a:ext cx="685849" cy="685148"/>
          </a:xfrm>
          <a:prstGeom prst="halfFrame">
            <a:avLst>
              <a:gd name="adj1" fmla="val 23728"/>
              <a:gd name="adj2" fmla="val 24642"/>
            </a:avLst>
          </a:prstGeom>
          <a:solidFill>
            <a:schemeClr val="lt1">
              <a:alpha val="2274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1">
              <a:solidFill>
                <a:srgbClr val="262626"/>
              </a:solidFill>
              <a:latin typeface="Arial"/>
              <a:ea typeface="Arial"/>
              <a:cs typeface="Arial"/>
              <a:sym typeface="Arial"/>
            </a:endParaRPr>
          </a:p>
        </p:txBody>
      </p:sp>
      <p:sp>
        <p:nvSpPr>
          <p:cNvPr id="85" name="Google Shape;85;p25"/>
          <p:cNvSpPr txBox="1"/>
          <p:nvPr/>
        </p:nvSpPr>
        <p:spPr>
          <a:xfrm>
            <a:off x="711704" y="1637214"/>
            <a:ext cx="2232248" cy="52322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400" b="1">
                <a:solidFill>
                  <a:schemeClr val="lt1"/>
                </a:solidFill>
                <a:latin typeface="Arial"/>
                <a:ea typeface="Arial"/>
                <a:cs typeface="Arial"/>
                <a:sym typeface="Arial"/>
              </a:rPr>
              <a:t>You can Resize without losing quality</a:t>
            </a:r>
            <a:endParaRPr sz="1400" b="1">
              <a:solidFill>
                <a:schemeClr val="lt1"/>
              </a:solidFill>
              <a:latin typeface="Arial"/>
              <a:ea typeface="Arial"/>
              <a:cs typeface="Arial"/>
              <a:sym typeface="Arial"/>
            </a:endParaRPr>
          </a:p>
        </p:txBody>
      </p:sp>
      <p:sp>
        <p:nvSpPr>
          <p:cNvPr id="86" name="Google Shape;86;p25"/>
          <p:cNvSpPr txBox="1"/>
          <p:nvPr/>
        </p:nvSpPr>
        <p:spPr>
          <a:xfrm>
            <a:off x="711704" y="2127463"/>
            <a:ext cx="2232248" cy="738664"/>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400" b="1">
                <a:solidFill>
                  <a:schemeClr val="lt1"/>
                </a:solidFill>
                <a:latin typeface="Arial"/>
                <a:ea typeface="Arial"/>
                <a:cs typeface="Arial"/>
                <a:sym typeface="Arial"/>
              </a:rPr>
              <a:t>You can Change Fill Color &amp;</a:t>
            </a:r>
            <a:endParaRPr/>
          </a:p>
          <a:p>
            <a:pPr marL="0" marR="0" lvl="0" indent="0" algn="l" rtl="0">
              <a:spcBef>
                <a:spcPts val="0"/>
              </a:spcBef>
              <a:spcAft>
                <a:spcPts val="0"/>
              </a:spcAft>
              <a:buNone/>
            </a:pPr>
            <a:r>
              <a:rPr lang="en-US" sz="1400" b="1">
                <a:solidFill>
                  <a:schemeClr val="lt1"/>
                </a:solidFill>
                <a:latin typeface="Arial"/>
                <a:ea typeface="Arial"/>
                <a:cs typeface="Arial"/>
                <a:sym typeface="Arial"/>
              </a:rPr>
              <a:t>Line Color</a:t>
            </a:r>
            <a:endParaRPr sz="1400" b="1">
              <a:solidFill>
                <a:schemeClr val="lt1"/>
              </a:solidFill>
              <a:latin typeface="Arial"/>
              <a:ea typeface="Arial"/>
              <a:cs typeface="Arial"/>
              <a:sym typeface="Arial"/>
            </a:endParaRPr>
          </a:p>
        </p:txBody>
      </p:sp>
      <p:sp>
        <p:nvSpPr>
          <p:cNvPr id="87" name="Google Shape;87;p25"/>
          <p:cNvSpPr txBox="1"/>
          <p:nvPr/>
        </p:nvSpPr>
        <p:spPr>
          <a:xfrm>
            <a:off x="721229" y="5808438"/>
            <a:ext cx="2232000" cy="307777"/>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400">
                <a:solidFill>
                  <a:schemeClr val="lt1"/>
                </a:solidFill>
                <a:latin typeface="Arial"/>
                <a:ea typeface="Arial"/>
                <a:cs typeface="Arial"/>
                <a:sym typeface="Arial"/>
              </a:rPr>
              <a:t>www.allppt.com</a:t>
            </a:r>
            <a:endParaRPr sz="1400">
              <a:solidFill>
                <a:schemeClr val="lt1"/>
              </a:solidFill>
              <a:latin typeface="Arial"/>
              <a:ea typeface="Arial"/>
              <a:cs typeface="Arial"/>
              <a:sym typeface="Arial"/>
            </a:endParaRPr>
          </a:p>
        </p:txBody>
      </p:sp>
      <p:sp>
        <p:nvSpPr>
          <p:cNvPr id="88" name="Google Shape;88;p25"/>
          <p:cNvSpPr txBox="1"/>
          <p:nvPr/>
        </p:nvSpPr>
        <p:spPr>
          <a:xfrm>
            <a:off x="721229" y="4450324"/>
            <a:ext cx="2717296" cy="138499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b="1">
                <a:solidFill>
                  <a:schemeClr val="lt1"/>
                </a:solidFill>
                <a:latin typeface="Arial"/>
                <a:ea typeface="Arial"/>
                <a:cs typeface="Arial"/>
                <a:sym typeface="Arial"/>
              </a:rPr>
              <a:t>FREE </a:t>
            </a:r>
            <a:endParaRPr/>
          </a:p>
          <a:p>
            <a:pPr marL="0" marR="0" lvl="0" indent="0" algn="l" rtl="0">
              <a:spcBef>
                <a:spcPts val="0"/>
              </a:spcBef>
              <a:spcAft>
                <a:spcPts val="0"/>
              </a:spcAft>
              <a:buNone/>
            </a:pPr>
            <a:r>
              <a:rPr lang="en-US" sz="2800" b="1">
                <a:solidFill>
                  <a:schemeClr val="lt1"/>
                </a:solidFill>
                <a:latin typeface="Arial"/>
                <a:ea typeface="Arial"/>
                <a:cs typeface="Arial"/>
                <a:sym typeface="Arial"/>
              </a:rPr>
              <a:t>PPT TEMPLATES</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9_Contents slide layout">
  <p:cSld name="9_Contents slide layout">
    <p:bg>
      <p:bgPr>
        <a:solidFill>
          <a:schemeClr val="dk1"/>
        </a:solidFill>
        <a:effectLst/>
      </p:bgPr>
    </p:bg>
    <p:spTree>
      <p:nvGrpSpPr>
        <p:cNvPr id="1" name="Shape 8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Break Slide layout">
  <p:cSld name="Section Break Slide layout">
    <p:bg>
      <p:bgPr>
        <a:blipFill>
          <a:blip r:embed="rId2">
            <a:alphaModFix/>
          </a:blip>
          <a:stretch>
            <a:fillRect/>
          </a:stretch>
        </a:blipFill>
        <a:effectLst/>
      </p:bgPr>
    </p:bg>
    <p:spTree>
      <p:nvGrpSpPr>
        <p:cNvPr id="1" name="Shape 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8_Contents slide layout">
  <p:cSld name="8_Contents slide layout">
    <p:bg>
      <p:bgPr>
        <a:blipFill>
          <a:blip r:embed="rId2">
            <a:alphaModFix/>
          </a:blip>
          <a:stretch>
            <a:fillRect/>
          </a:stretch>
        </a:blipFill>
        <a:effectLst/>
      </p:bgPr>
    </p:bg>
    <p:spTree>
      <p:nvGrpSpPr>
        <p:cNvPr id="1" name="Shape 1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3_Contents slide layout">
  <p:cSld name="13_Contents slide layout">
    <p:bg>
      <p:bgPr>
        <a:blipFill>
          <a:blip r:embed="rId2">
            <a:alphaModFix/>
          </a:blip>
          <a:stretch>
            <a:fillRect/>
          </a:stretch>
        </a:blipFill>
        <a:effectLst/>
      </p:bgPr>
    </p:bg>
    <p:spTree>
      <p:nvGrpSpPr>
        <p:cNvPr id="1" name="Shape 1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s slide layout">
  <p:cSld name="Contents slide layout">
    <p:bg>
      <p:bgPr>
        <a:solidFill>
          <a:schemeClr val="dk1"/>
        </a:solidFill>
        <a:effectLst/>
      </p:bgPr>
    </p:bg>
    <p:spTree>
      <p:nvGrpSpPr>
        <p:cNvPr id="1" name="Shape 13"/>
        <p:cNvGrpSpPr/>
        <p:nvPr/>
      </p:nvGrpSpPr>
      <p:grpSpPr>
        <a:xfrm>
          <a:off x="0" y="0"/>
          <a:ext cx="0" cy="0"/>
          <a:chOff x="0" y="0"/>
          <a:chExt cx="0" cy="0"/>
        </a:xfrm>
      </p:grpSpPr>
      <p:sp>
        <p:nvSpPr>
          <p:cNvPr id="14" name="Google Shape;14;p9"/>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accent1"/>
              </a:buClr>
              <a:buSzPts val="5400"/>
              <a:buFont typeface="Arial"/>
              <a:buNone/>
              <a:defRPr sz="5400" b="0" i="0" u="none" strike="noStrike" cap="none">
                <a:solidFill>
                  <a:schemeClr val="accen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_Contents slide layout">
  <p:cSld name="7_Contents slide layout">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10"/>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accent1"/>
              </a:buClr>
              <a:buSzPts val="5400"/>
              <a:buFont typeface="Arial"/>
              <a:buNone/>
              <a:defRPr sz="5400" b="0" i="0" u="none" strike="noStrike" cap="none">
                <a:solidFill>
                  <a:schemeClr val="accen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_Image slide layout">
  <p:cSld name="2_Image slide layout">
    <p:bg>
      <p:bgPr>
        <a:solidFill>
          <a:schemeClr val="dk1"/>
        </a:solidFill>
        <a:effectLst/>
      </p:bgPr>
    </p:bg>
    <p:spTree>
      <p:nvGrpSpPr>
        <p:cNvPr id="1" name="Shape 17"/>
        <p:cNvGrpSpPr/>
        <p:nvPr/>
      </p:nvGrpSpPr>
      <p:grpSpPr>
        <a:xfrm>
          <a:off x="0" y="0"/>
          <a:ext cx="0" cy="0"/>
          <a:chOff x="0" y="0"/>
          <a:chExt cx="0" cy="0"/>
        </a:xfrm>
      </p:grpSpPr>
      <p:sp>
        <p:nvSpPr>
          <p:cNvPr id="18" name="Google Shape;18;p11"/>
          <p:cNvSpPr/>
          <p:nvPr/>
        </p:nvSpPr>
        <p:spPr>
          <a:xfrm>
            <a:off x="3597965" y="1301929"/>
            <a:ext cx="8289234" cy="5029200"/>
          </a:xfrm>
          <a:prstGeom prst="frame">
            <a:avLst>
              <a:gd name="adj1" fmla="val 993"/>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9" name="Google Shape;19;p11"/>
          <p:cNvSpPr>
            <a:spLocks noGrp="1"/>
          </p:cNvSpPr>
          <p:nvPr>
            <p:ph type="pic" idx="2"/>
          </p:nvPr>
        </p:nvSpPr>
        <p:spPr>
          <a:xfrm>
            <a:off x="6876370" y="709751"/>
            <a:ext cx="4296728" cy="4968240"/>
          </a:xfrm>
          <a:prstGeom prst="rect">
            <a:avLst/>
          </a:prstGeom>
          <a:solidFill>
            <a:srgbClr val="F2F2F2"/>
          </a:solidFill>
          <a:ln>
            <a:noFill/>
          </a:ln>
        </p:spPr>
        <p:txBody>
          <a:bodyPr spcFirstLastPara="1" wrap="square" lIns="91425" tIns="45700" rIns="91425" bIns="45700" anchor="ctr" anchorCtr="0">
            <a:noAutofit/>
          </a:bodyPr>
          <a:lstStyle>
            <a:lvl1pPr marR="0" lvl="0" algn="l" rtl="0">
              <a:lnSpc>
                <a:spcPct val="90000"/>
              </a:lnSpc>
              <a:spcBef>
                <a:spcPts val="1000"/>
              </a:spcBef>
              <a:spcAft>
                <a:spcPts val="0"/>
              </a:spcAft>
              <a:buClr>
                <a:srgbClr val="3F3F3F"/>
              </a:buClr>
              <a:buSzPts val="1600"/>
              <a:buFont typeface="Arial"/>
              <a:buNone/>
              <a:defRPr sz="16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0" name="Google Shape;20;p11"/>
          <p:cNvSpPr>
            <a:spLocks noGrp="1"/>
          </p:cNvSpPr>
          <p:nvPr>
            <p:ph type="pic" idx="3"/>
          </p:nvPr>
        </p:nvSpPr>
        <p:spPr>
          <a:xfrm>
            <a:off x="2116183" y="2023797"/>
            <a:ext cx="4200933" cy="2624734"/>
          </a:xfrm>
          <a:prstGeom prst="rect">
            <a:avLst/>
          </a:prstGeom>
          <a:solidFill>
            <a:srgbClr val="F2F2F2"/>
          </a:solidFill>
          <a:ln>
            <a:noFill/>
          </a:ln>
        </p:spPr>
        <p:txBody>
          <a:bodyPr spcFirstLastPara="1" wrap="square" lIns="91425" tIns="45700" rIns="91425" bIns="45700" anchor="ctr" anchorCtr="0">
            <a:noAutofit/>
          </a:bodyPr>
          <a:lstStyle>
            <a:lvl1pPr marR="0" lvl="0" algn="l" rtl="0">
              <a:lnSpc>
                <a:spcPct val="90000"/>
              </a:lnSpc>
              <a:spcBef>
                <a:spcPts val="1000"/>
              </a:spcBef>
              <a:spcAft>
                <a:spcPts val="0"/>
              </a:spcAft>
              <a:buClr>
                <a:srgbClr val="3F3F3F"/>
              </a:buClr>
              <a:buSzPts val="1600"/>
              <a:buFont typeface="Arial"/>
              <a:buNone/>
              <a:defRPr sz="16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Contents slide layout">
  <p:cSld name="1_Contents slide layout">
    <p:bg>
      <p:bgPr>
        <a:solidFill>
          <a:schemeClr val="dk1"/>
        </a:solidFill>
        <a:effectLst/>
      </p:bgPr>
    </p:bg>
    <p:spTree>
      <p:nvGrpSpPr>
        <p:cNvPr id="1" name="Shape 21"/>
        <p:cNvGrpSpPr/>
        <p:nvPr/>
      </p:nvGrpSpPr>
      <p:grpSpPr>
        <a:xfrm>
          <a:off x="0" y="0"/>
          <a:ext cx="0" cy="0"/>
          <a:chOff x="0" y="0"/>
          <a:chExt cx="0" cy="0"/>
        </a:xfrm>
      </p:grpSpPr>
      <p:sp>
        <p:nvSpPr>
          <p:cNvPr id="22" name="Google Shape;22;p12"/>
          <p:cNvSpPr txBox="1">
            <a:spLocks noGrp="1"/>
          </p:cNvSpPr>
          <p:nvPr>
            <p:ph type="body" idx="1"/>
          </p:nvPr>
        </p:nvSpPr>
        <p:spPr>
          <a:xfrm>
            <a:off x="323529" y="339509"/>
            <a:ext cx="11573197" cy="724247"/>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1000"/>
              </a:spcBef>
              <a:spcAft>
                <a:spcPts val="0"/>
              </a:spcAft>
              <a:buClr>
                <a:schemeClr val="accent1"/>
              </a:buClr>
              <a:buSzPts val="5400"/>
              <a:buFont typeface="Arial"/>
              <a:buNone/>
              <a:defRPr sz="5400" b="0" i="0" u="none" strike="noStrike" cap="none">
                <a:solidFill>
                  <a:schemeClr val="accen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3" name="Google Shape;23;p12"/>
          <p:cNvSpPr>
            <a:spLocks noGrp="1"/>
          </p:cNvSpPr>
          <p:nvPr>
            <p:ph type="pic" idx="2"/>
          </p:nvPr>
        </p:nvSpPr>
        <p:spPr>
          <a:xfrm>
            <a:off x="1096182" y="2002982"/>
            <a:ext cx="1967385" cy="1967604"/>
          </a:xfrm>
          <a:prstGeom prst="ellipse">
            <a:avLst/>
          </a:prstGeom>
          <a:solidFill>
            <a:srgbClr val="F2F2F2"/>
          </a:solidFill>
          <a:ln>
            <a:noFill/>
          </a:ln>
        </p:spPr>
        <p:txBody>
          <a:bodyPr spcFirstLastPara="1" wrap="square" lIns="91425" tIns="45700" rIns="91425" bIns="45700" anchor="ctr" anchorCtr="0">
            <a:noAutofit/>
          </a:bodyPr>
          <a:lstStyle>
            <a:lvl1pPr marR="0" lvl="0" algn="ctr" rtl="0">
              <a:lnSpc>
                <a:spcPct val="100000"/>
              </a:lnSpc>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4" name="Google Shape;24;p12"/>
          <p:cNvSpPr>
            <a:spLocks noGrp="1"/>
          </p:cNvSpPr>
          <p:nvPr>
            <p:ph type="pic" idx="3"/>
          </p:nvPr>
        </p:nvSpPr>
        <p:spPr>
          <a:xfrm>
            <a:off x="5090284" y="2002982"/>
            <a:ext cx="1967385" cy="1967604"/>
          </a:xfrm>
          <a:prstGeom prst="ellipse">
            <a:avLst/>
          </a:prstGeom>
          <a:solidFill>
            <a:srgbClr val="F2F2F2"/>
          </a:solidFill>
          <a:ln>
            <a:noFill/>
          </a:ln>
        </p:spPr>
        <p:txBody>
          <a:bodyPr spcFirstLastPara="1" wrap="square" lIns="91425" tIns="45700" rIns="91425" bIns="45700" anchor="ctr" anchorCtr="0">
            <a:noAutofit/>
          </a:bodyPr>
          <a:lstStyle>
            <a:lvl1pPr marR="0" lvl="0" algn="ctr" rtl="0">
              <a:lnSpc>
                <a:spcPct val="100000"/>
              </a:lnSpc>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5" name="Google Shape;25;p12"/>
          <p:cNvSpPr>
            <a:spLocks noGrp="1"/>
          </p:cNvSpPr>
          <p:nvPr>
            <p:ph type="pic" idx="4"/>
          </p:nvPr>
        </p:nvSpPr>
        <p:spPr>
          <a:xfrm>
            <a:off x="9084387" y="2002982"/>
            <a:ext cx="1967385" cy="1967604"/>
          </a:xfrm>
          <a:prstGeom prst="ellipse">
            <a:avLst/>
          </a:prstGeom>
          <a:solidFill>
            <a:srgbClr val="F2F2F2"/>
          </a:solidFill>
          <a:ln>
            <a:noFill/>
          </a:ln>
        </p:spPr>
        <p:txBody>
          <a:bodyPr spcFirstLastPara="1" wrap="square" lIns="91425" tIns="45700" rIns="91425" bIns="45700" anchor="ctr" anchorCtr="0">
            <a:noAutofit/>
          </a:bodyPr>
          <a:lstStyle>
            <a:lvl1pPr marR="0" lvl="0" algn="ctr" rtl="0">
              <a:lnSpc>
                <a:spcPct val="100000"/>
              </a:lnSpc>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21" Type="http://schemas.openxmlformats.org/officeDocument/2006/relationships/theme" Target="../theme/theme3.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free-powerpoint-templates-design.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27"/>
          <p:cNvSpPr/>
          <p:nvPr/>
        </p:nvSpPr>
        <p:spPr>
          <a:xfrm>
            <a:off x="-284" y="4599610"/>
            <a:ext cx="12192000" cy="1619988"/>
          </a:xfrm>
          <a:prstGeom prst="rect">
            <a:avLst/>
          </a:prstGeom>
          <a:solidFill>
            <a:schemeClr val="accent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chemeClr val="lt1"/>
              </a:solidFill>
              <a:latin typeface="Arial"/>
              <a:ea typeface="Arial"/>
              <a:cs typeface="Arial"/>
              <a:sym typeface="Arial"/>
            </a:endParaRPr>
          </a:p>
        </p:txBody>
      </p:sp>
      <p:sp>
        <p:nvSpPr>
          <p:cNvPr id="95" name="Google Shape;95;p27"/>
          <p:cNvSpPr/>
          <p:nvPr/>
        </p:nvSpPr>
        <p:spPr>
          <a:xfrm>
            <a:off x="-142" y="4719970"/>
            <a:ext cx="12192000" cy="1379269"/>
          </a:xfrm>
          <a:prstGeom prst="rect">
            <a:avLst/>
          </a:prstGeom>
          <a:solidFill>
            <a:schemeClr val="accent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i="0" u="none" strike="noStrike" cap="none">
                <a:solidFill>
                  <a:schemeClr val="lt1"/>
                </a:solidFill>
                <a:latin typeface="Times New Roman"/>
                <a:ea typeface="Times New Roman"/>
                <a:cs typeface="Times New Roman"/>
                <a:sym typeface="Times New Roman"/>
              </a:rPr>
              <a:t>PENGUKURAN KUALITAS </a:t>
            </a:r>
            <a:r>
              <a:rPr lang="en-US" sz="3200" b="1" i="1" u="none" strike="noStrike" cap="none">
                <a:solidFill>
                  <a:schemeClr val="lt1"/>
                </a:solidFill>
                <a:latin typeface="Times New Roman"/>
                <a:ea typeface="Times New Roman"/>
                <a:cs typeface="Times New Roman"/>
                <a:sym typeface="Times New Roman"/>
              </a:rPr>
              <a:t>WEBSITE </a:t>
            </a:r>
            <a:r>
              <a:rPr lang="en-US" sz="3200" b="1" i="0" u="none" strike="noStrike" cap="none">
                <a:solidFill>
                  <a:schemeClr val="lt1"/>
                </a:solidFill>
                <a:latin typeface="Times New Roman"/>
                <a:ea typeface="Times New Roman"/>
                <a:cs typeface="Times New Roman"/>
                <a:sym typeface="Times New Roman"/>
              </a:rPr>
              <a:t>KARTU JAKARTA PINTAR PLUS MENGGUNAKAN KERANGKA KERJA WEBQUAL 4.0</a:t>
            </a:r>
            <a:endParaRPr sz="3200" b="1" i="0" u="none" strike="noStrike" cap="none">
              <a:solidFill>
                <a:schemeClr val="lt1"/>
              </a:solidFill>
              <a:latin typeface="Times New Roman"/>
              <a:ea typeface="Times New Roman"/>
              <a:cs typeface="Times New Roman"/>
              <a:sym typeface="Times New Roman"/>
            </a:endParaRPr>
          </a:p>
        </p:txBody>
      </p:sp>
      <p:sp>
        <p:nvSpPr>
          <p:cNvPr id="96" name="Google Shape;96;p27">
            <a:hlinkClick r:id="rId3"/>
          </p:cNvPr>
          <p:cNvSpPr txBox="1"/>
          <p:nvPr/>
        </p:nvSpPr>
        <p:spPr>
          <a:xfrm>
            <a:off x="6582440" y="6467568"/>
            <a:ext cx="5169613" cy="246221"/>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000" b="0" i="0" u="sng" strike="noStrike" cap="none">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http://www.free-powerpoint-templates-design.com</a:t>
            </a:r>
            <a:endParaRPr sz="1000" b="0" i="0" u="none" strike="noStrike" cap="none">
              <a:solidFill>
                <a:schemeClr val="dk1"/>
              </a:solidFill>
              <a:latin typeface="Arial"/>
              <a:ea typeface="Arial"/>
              <a:cs typeface="Arial"/>
              <a:sym typeface="Arial"/>
            </a:endParaRPr>
          </a:p>
        </p:txBody>
      </p:sp>
      <p:grpSp>
        <p:nvGrpSpPr>
          <p:cNvPr id="97" name="Google Shape;97;p27"/>
          <p:cNvGrpSpPr/>
          <p:nvPr/>
        </p:nvGrpSpPr>
        <p:grpSpPr>
          <a:xfrm>
            <a:off x="10045398" y="187384"/>
            <a:ext cx="1682803" cy="413563"/>
            <a:chOff x="3275856" y="1242391"/>
            <a:chExt cx="1656184" cy="407020"/>
          </a:xfrm>
        </p:grpSpPr>
        <p:sp>
          <p:nvSpPr>
            <p:cNvPr id="98" name="Google Shape;98;p27"/>
            <p:cNvSpPr/>
            <p:nvPr/>
          </p:nvSpPr>
          <p:spPr>
            <a:xfrm>
              <a:off x="3275856" y="1242391"/>
              <a:ext cx="1656184" cy="407020"/>
            </a:xfrm>
            <a:prstGeom prst="roundRect">
              <a:avLst>
                <a:gd name="adj" fmla="val 50000"/>
              </a:avLst>
            </a:prstGeom>
            <a:solidFill>
              <a:schemeClr val="lt1">
                <a:alpha val="0"/>
              </a:schemeClr>
            </a:soli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chemeClr val="lt1"/>
                </a:solidFill>
                <a:latin typeface="Arial"/>
                <a:ea typeface="Arial"/>
                <a:cs typeface="Arial"/>
                <a:sym typeface="Arial"/>
              </a:endParaRPr>
            </a:p>
          </p:txBody>
        </p:sp>
        <p:pic>
          <p:nvPicPr>
            <p:cNvPr id="99" name="Google Shape;99;p27" descr="E:\002-KIMS BUSINESS\007-01-ALLPPT.com\011-ALLPPT-LOGO\allppt-logo-e.png"/>
            <p:cNvPicPr preferRelativeResize="0"/>
            <p:nvPr/>
          </p:nvPicPr>
          <p:blipFill rotWithShape="1">
            <a:blip r:embed="rId4">
              <a:alphaModFix/>
            </a:blip>
            <a:srcRect/>
            <a:stretch/>
          </p:blipFill>
          <p:spPr>
            <a:xfrm>
              <a:off x="3516120" y="1319622"/>
              <a:ext cx="1187245" cy="247343"/>
            </a:xfrm>
            <a:prstGeom prst="rect">
              <a:avLst/>
            </a:prstGeom>
            <a:noFill/>
            <a:ln>
              <a:noFill/>
            </a:ln>
          </p:spPr>
        </p:pic>
      </p:grpSp>
      <p:pic>
        <p:nvPicPr>
          <p:cNvPr id="100" name="Google Shape;100;p27"/>
          <p:cNvPicPr preferRelativeResize="0"/>
          <p:nvPr/>
        </p:nvPicPr>
        <p:blipFill rotWithShape="1">
          <a:blip r:embed="rId5">
            <a:alphaModFix/>
          </a:blip>
          <a:srcRect/>
          <a:stretch/>
        </p:blipFill>
        <p:spPr>
          <a:xfrm>
            <a:off x="184030" y="246642"/>
            <a:ext cx="841581" cy="84158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additive="base">
                                        <p:cTn id="7" dur="500"/>
                                        <p:tgtEl>
                                          <p:spTgt spid="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6"/>
          <p:cNvSpPr txBox="1"/>
          <p:nvPr/>
        </p:nvSpPr>
        <p:spPr>
          <a:xfrm>
            <a:off x="291193" y="1254542"/>
            <a:ext cx="3155400" cy="12003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3600" b="1">
                <a:solidFill>
                  <a:schemeClr val="accent1"/>
                </a:solidFill>
                <a:latin typeface="Arial"/>
                <a:ea typeface="Arial"/>
                <a:cs typeface="Arial"/>
                <a:sym typeface="Arial"/>
              </a:rPr>
              <a:t>Perancangan</a:t>
            </a:r>
            <a:endParaRPr sz="3600" b="1">
              <a:solidFill>
                <a:schemeClr val="accent1"/>
              </a:solidFill>
              <a:latin typeface="Arial"/>
              <a:ea typeface="Arial"/>
              <a:cs typeface="Arial"/>
              <a:sym typeface="Arial"/>
            </a:endParaRPr>
          </a:p>
          <a:p>
            <a:pPr marL="0" marR="0" lvl="0" indent="0" algn="ctr" rtl="0">
              <a:spcBef>
                <a:spcPts val="0"/>
              </a:spcBef>
              <a:spcAft>
                <a:spcPts val="0"/>
              </a:spcAft>
              <a:buNone/>
            </a:pPr>
            <a:r>
              <a:rPr lang="en-US" sz="3600" b="1">
                <a:solidFill>
                  <a:schemeClr val="accent1"/>
                </a:solidFill>
                <a:latin typeface="Arial"/>
                <a:ea typeface="Arial"/>
                <a:cs typeface="Arial"/>
                <a:sym typeface="Arial"/>
              </a:rPr>
              <a:t>Kuesioner</a:t>
            </a:r>
            <a:endParaRPr sz="3600" b="1">
              <a:solidFill>
                <a:schemeClr val="accent1"/>
              </a:solidFill>
              <a:latin typeface="Arial"/>
              <a:ea typeface="Arial"/>
              <a:cs typeface="Arial"/>
              <a:sym typeface="Arial"/>
            </a:endParaRPr>
          </a:p>
        </p:txBody>
      </p:sp>
      <p:sp>
        <p:nvSpPr>
          <p:cNvPr id="284" name="Google Shape;284;p36"/>
          <p:cNvSpPr/>
          <p:nvPr/>
        </p:nvSpPr>
        <p:spPr>
          <a:xfrm>
            <a:off x="1204811" y="3787307"/>
            <a:ext cx="12192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200"/>
              <a:buFont typeface="Arial"/>
              <a:buNone/>
            </a:pPr>
            <a:br>
              <a:rPr lang="en-US" sz="1200" b="0" i="0" u="none" strike="noStrike" cap="none">
                <a:solidFill>
                  <a:schemeClr val="dk1"/>
                </a:solidFill>
                <a:latin typeface="Arial"/>
                <a:ea typeface="Arial"/>
                <a:cs typeface="Arial"/>
                <a:sym typeface="Arial"/>
              </a:rPr>
            </a:b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85" name="Google Shape;285;p36"/>
          <p:cNvSpPr txBox="1"/>
          <p:nvPr/>
        </p:nvSpPr>
        <p:spPr>
          <a:xfrm>
            <a:off x="3865657" y="1568655"/>
            <a:ext cx="244169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accent1"/>
                </a:solidFill>
                <a:latin typeface="Arial"/>
                <a:ea typeface="Arial"/>
                <a:cs typeface="Arial"/>
                <a:sym typeface="Arial"/>
              </a:rPr>
              <a:t>(Pentunjuk Pengisian)</a:t>
            </a:r>
            <a:endParaRPr sz="1800">
              <a:solidFill>
                <a:schemeClr val="accent1"/>
              </a:solidFill>
              <a:latin typeface="Arial"/>
              <a:ea typeface="Arial"/>
              <a:cs typeface="Arial"/>
              <a:sym typeface="Arial"/>
            </a:endParaRPr>
          </a:p>
        </p:txBody>
      </p:sp>
      <p:sp>
        <p:nvSpPr>
          <p:cNvPr id="286" name="Google Shape;286;p36"/>
          <p:cNvSpPr txBox="1"/>
          <p:nvPr/>
        </p:nvSpPr>
        <p:spPr>
          <a:xfrm>
            <a:off x="4635795" y="1974086"/>
            <a:ext cx="7019870"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accent1"/>
                </a:solidFill>
                <a:latin typeface="Arial"/>
                <a:ea typeface="Arial"/>
                <a:cs typeface="Arial"/>
                <a:sym typeface="Arial"/>
              </a:rPr>
              <a:t>Berikan pendapat Anda dengan memberikan tanda klik ( ● ) </a:t>
            </a:r>
            <a:endParaRPr sz="1800">
              <a:solidFill>
                <a:schemeClr val="accent1"/>
              </a:solidFill>
              <a:latin typeface="Arial"/>
              <a:ea typeface="Arial"/>
              <a:cs typeface="Arial"/>
              <a:sym typeface="Arial"/>
            </a:endParaRPr>
          </a:p>
          <a:p>
            <a:pPr marL="0" marR="0" lvl="0" indent="0" algn="l" rtl="0">
              <a:spcBef>
                <a:spcPts val="0"/>
              </a:spcBef>
              <a:spcAft>
                <a:spcPts val="0"/>
              </a:spcAft>
              <a:buNone/>
            </a:pPr>
            <a:r>
              <a:rPr lang="en-US" sz="1800">
                <a:solidFill>
                  <a:schemeClr val="accent1"/>
                </a:solidFill>
                <a:latin typeface="Arial"/>
                <a:ea typeface="Arial"/>
                <a:cs typeface="Arial"/>
                <a:sym typeface="Arial"/>
              </a:rPr>
              <a:t>pada kolom di Google Form pada setiap pertanyaan yang tersedia </a:t>
            </a:r>
            <a:endParaRPr/>
          </a:p>
        </p:txBody>
      </p:sp>
      <p:sp>
        <p:nvSpPr>
          <p:cNvPr id="287" name="Google Shape;287;p36"/>
          <p:cNvSpPr txBox="1"/>
          <p:nvPr/>
        </p:nvSpPr>
        <p:spPr>
          <a:xfrm>
            <a:off x="3865657" y="3122629"/>
            <a:ext cx="153118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accent1"/>
                </a:solidFill>
                <a:latin typeface="Arial"/>
                <a:ea typeface="Arial"/>
                <a:cs typeface="Arial"/>
                <a:sym typeface="Arial"/>
              </a:rPr>
              <a:t>(Keterangan)</a:t>
            </a:r>
            <a:endParaRPr sz="1800">
              <a:solidFill>
                <a:schemeClr val="accent1"/>
              </a:solidFill>
              <a:latin typeface="Arial"/>
              <a:ea typeface="Arial"/>
              <a:cs typeface="Arial"/>
              <a:sym typeface="Arial"/>
            </a:endParaRPr>
          </a:p>
        </p:txBody>
      </p:sp>
      <p:sp>
        <p:nvSpPr>
          <p:cNvPr id="288" name="Google Shape;288;p36"/>
          <p:cNvSpPr/>
          <p:nvPr/>
        </p:nvSpPr>
        <p:spPr>
          <a:xfrm>
            <a:off x="4760709" y="3633510"/>
            <a:ext cx="217196" cy="216320"/>
          </a:xfrm>
          <a:prstGeom prst="ellipse">
            <a:avLst/>
          </a:prstGeom>
          <a:solidFill>
            <a:schemeClr val="lt1"/>
          </a:solidFill>
          <a:ln w="12700" cap="flat" cmpd="sng">
            <a:solidFill>
              <a:srgbClr val="B6811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9" name="Google Shape;289;p36"/>
          <p:cNvSpPr/>
          <p:nvPr/>
        </p:nvSpPr>
        <p:spPr>
          <a:xfrm>
            <a:off x="5024478" y="3634907"/>
            <a:ext cx="217196" cy="216320"/>
          </a:xfrm>
          <a:prstGeom prst="ellipse">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0" name="Google Shape;290;p36"/>
          <p:cNvSpPr/>
          <p:nvPr/>
        </p:nvSpPr>
        <p:spPr>
          <a:xfrm>
            <a:off x="4775979" y="3991379"/>
            <a:ext cx="217196" cy="216320"/>
          </a:xfrm>
          <a:prstGeom prst="ellipse">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1" name="Google Shape;291;p36"/>
          <p:cNvSpPr/>
          <p:nvPr/>
        </p:nvSpPr>
        <p:spPr>
          <a:xfrm>
            <a:off x="5552016" y="3634907"/>
            <a:ext cx="217196" cy="216320"/>
          </a:xfrm>
          <a:prstGeom prst="ellipse">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2" name="Google Shape;292;p36"/>
          <p:cNvSpPr/>
          <p:nvPr/>
        </p:nvSpPr>
        <p:spPr>
          <a:xfrm>
            <a:off x="5024478" y="3994173"/>
            <a:ext cx="217196" cy="216320"/>
          </a:xfrm>
          <a:prstGeom prst="ellipse">
            <a:avLst/>
          </a:prstGeom>
          <a:solidFill>
            <a:schemeClr val="lt1"/>
          </a:solidFill>
          <a:ln w="12700" cap="flat" cmpd="sng">
            <a:solidFill>
              <a:srgbClr val="B6811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3" name="Google Shape;293;p36"/>
          <p:cNvSpPr/>
          <p:nvPr/>
        </p:nvSpPr>
        <p:spPr>
          <a:xfrm>
            <a:off x="5288247" y="3633510"/>
            <a:ext cx="217196" cy="216320"/>
          </a:xfrm>
          <a:prstGeom prst="ellipse">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4" name="Google Shape;294;p36"/>
          <p:cNvSpPr/>
          <p:nvPr/>
        </p:nvSpPr>
        <p:spPr>
          <a:xfrm>
            <a:off x="5288247" y="3991379"/>
            <a:ext cx="217196" cy="216320"/>
          </a:xfrm>
          <a:prstGeom prst="ellipse">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5" name="Google Shape;295;p36"/>
          <p:cNvSpPr/>
          <p:nvPr/>
        </p:nvSpPr>
        <p:spPr>
          <a:xfrm>
            <a:off x="5552016" y="3991379"/>
            <a:ext cx="217196" cy="216320"/>
          </a:xfrm>
          <a:prstGeom prst="ellipse">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6" name="Google Shape;296;p36"/>
          <p:cNvSpPr/>
          <p:nvPr/>
        </p:nvSpPr>
        <p:spPr>
          <a:xfrm>
            <a:off x="4760709" y="4346543"/>
            <a:ext cx="217196" cy="216320"/>
          </a:xfrm>
          <a:prstGeom prst="ellipse">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7" name="Google Shape;297;p36"/>
          <p:cNvSpPr/>
          <p:nvPr/>
        </p:nvSpPr>
        <p:spPr>
          <a:xfrm>
            <a:off x="5024478" y="4346543"/>
            <a:ext cx="217196" cy="216320"/>
          </a:xfrm>
          <a:prstGeom prst="ellipse">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8" name="Google Shape;298;p36"/>
          <p:cNvSpPr/>
          <p:nvPr/>
        </p:nvSpPr>
        <p:spPr>
          <a:xfrm>
            <a:off x="5552016" y="4346543"/>
            <a:ext cx="217196" cy="216320"/>
          </a:xfrm>
          <a:prstGeom prst="ellipse">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9" name="Google Shape;299;p36"/>
          <p:cNvSpPr/>
          <p:nvPr/>
        </p:nvSpPr>
        <p:spPr>
          <a:xfrm>
            <a:off x="5285246" y="4361577"/>
            <a:ext cx="217196" cy="216320"/>
          </a:xfrm>
          <a:prstGeom prst="ellipse">
            <a:avLst/>
          </a:prstGeom>
          <a:solidFill>
            <a:schemeClr val="lt1"/>
          </a:solidFill>
          <a:ln w="12700" cap="flat" cmpd="sng">
            <a:solidFill>
              <a:srgbClr val="B6811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0" name="Google Shape;300;p36"/>
          <p:cNvSpPr/>
          <p:nvPr/>
        </p:nvSpPr>
        <p:spPr>
          <a:xfrm>
            <a:off x="5553509" y="4701707"/>
            <a:ext cx="217196" cy="216320"/>
          </a:xfrm>
          <a:prstGeom prst="ellipse">
            <a:avLst/>
          </a:prstGeom>
          <a:solidFill>
            <a:schemeClr val="lt1"/>
          </a:solidFill>
          <a:ln w="12700" cap="flat" cmpd="sng">
            <a:solidFill>
              <a:srgbClr val="B6811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1" name="Google Shape;301;p36"/>
          <p:cNvSpPr/>
          <p:nvPr/>
        </p:nvSpPr>
        <p:spPr>
          <a:xfrm>
            <a:off x="4760709" y="4701664"/>
            <a:ext cx="217196" cy="216320"/>
          </a:xfrm>
          <a:prstGeom prst="ellipse">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2" name="Google Shape;302;p36"/>
          <p:cNvSpPr/>
          <p:nvPr/>
        </p:nvSpPr>
        <p:spPr>
          <a:xfrm>
            <a:off x="5033348" y="4707846"/>
            <a:ext cx="217196" cy="216320"/>
          </a:xfrm>
          <a:prstGeom prst="ellipse">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3" name="Google Shape;303;p36"/>
          <p:cNvSpPr/>
          <p:nvPr/>
        </p:nvSpPr>
        <p:spPr>
          <a:xfrm>
            <a:off x="5305987" y="4701664"/>
            <a:ext cx="217196" cy="216320"/>
          </a:xfrm>
          <a:prstGeom prst="ellipse">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4" name="Google Shape;304;p36"/>
          <p:cNvSpPr txBox="1"/>
          <p:nvPr/>
        </p:nvSpPr>
        <p:spPr>
          <a:xfrm>
            <a:off x="6361064" y="3555732"/>
            <a:ext cx="3315088" cy="178510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200">
                <a:solidFill>
                  <a:schemeClr val="accent1"/>
                </a:solidFill>
                <a:latin typeface="Arial"/>
                <a:ea typeface="Arial"/>
                <a:cs typeface="Arial"/>
                <a:sym typeface="Arial"/>
              </a:rPr>
              <a:t>= Sangat Tidak Setuju</a:t>
            </a:r>
            <a:endParaRPr sz="2200">
              <a:solidFill>
                <a:schemeClr val="accent1"/>
              </a:solidFill>
              <a:latin typeface="Arial"/>
              <a:ea typeface="Arial"/>
              <a:cs typeface="Arial"/>
              <a:sym typeface="Arial"/>
            </a:endParaRPr>
          </a:p>
          <a:p>
            <a:pPr marL="0" marR="0" lvl="0" indent="0" algn="l" rtl="0">
              <a:spcBef>
                <a:spcPts val="0"/>
              </a:spcBef>
              <a:spcAft>
                <a:spcPts val="0"/>
              </a:spcAft>
              <a:buNone/>
            </a:pPr>
            <a:r>
              <a:rPr lang="en-US" sz="2200">
                <a:solidFill>
                  <a:schemeClr val="accent1"/>
                </a:solidFill>
                <a:latin typeface="Arial"/>
                <a:ea typeface="Arial"/>
                <a:cs typeface="Arial"/>
                <a:sym typeface="Arial"/>
              </a:rPr>
              <a:t>= Tidak Setuju</a:t>
            </a:r>
            <a:endParaRPr sz="2200">
              <a:solidFill>
                <a:schemeClr val="accent1"/>
              </a:solidFill>
              <a:latin typeface="Arial"/>
              <a:ea typeface="Arial"/>
              <a:cs typeface="Arial"/>
              <a:sym typeface="Arial"/>
            </a:endParaRPr>
          </a:p>
          <a:p>
            <a:pPr marL="0" marR="0" lvl="0" indent="0" algn="l" rtl="0">
              <a:spcBef>
                <a:spcPts val="0"/>
              </a:spcBef>
              <a:spcAft>
                <a:spcPts val="0"/>
              </a:spcAft>
              <a:buNone/>
            </a:pPr>
            <a:r>
              <a:rPr lang="en-US" sz="2200">
                <a:solidFill>
                  <a:schemeClr val="accent1"/>
                </a:solidFill>
                <a:latin typeface="Arial"/>
                <a:ea typeface="Arial"/>
                <a:cs typeface="Arial"/>
                <a:sym typeface="Arial"/>
              </a:rPr>
              <a:t>= Cukup </a:t>
            </a:r>
            <a:endParaRPr/>
          </a:p>
          <a:p>
            <a:pPr marL="0" marR="0" lvl="0" indent="0" algn="l" rtl="0">
              <a:spcBef>
                <a:spcPts val="0"/>
              </a:spcBef>
              <a:spcAft>
                <a:spcPts val="0"/>
              </a:spcAft>
              <a:buNone/>
            </a:pPr>
            <a:r>
              <a:rPr lang="en-US" sz="2200">
                <a:solidFill>
                  <a:schemeClr val="accent1"/>
                </a:solidFill>
                <a:latin typeface="Arial"/>
                <a:ea typeface="Arial"/>
                <a:cs typeface="Arial"/>
                <a:sym typeface="Arial"/>
              </a:rPr>
              <a:t>= Setuju</a:t>
            </a:r>
            <a:endParaRPr sz="2200">
              <a:solidFill>
                <a:schemeClr val="accent1"/>
              </a:solidFill>
              <a:latin typeface="Arial"/>
              <a:ea typeface="Arial"/>
              <a:cs typeface="Arial"/>
              <a:sym typeface="Arial"/>
            </a:endParaRPr>
          </a:p>
          <a:p>
            <a:pPr marL="0" marR="0" lvl="0" indent="0" algn="l" rtl="0">
              <a:spcBef>
                <a:spcPts val="0"/>
              </a:spcBef>
              <a:spcAft>
                <a:spcPts val="0"/>
              </a:spcAft>
              <a:buNone/>
            </a:pPr>
            <a:r>
              <a:rPr lang="en-US" sz="2200">
                <a:solidFill>
                  <a:schemeClr val="accent1"/>
                </a:solidFill>
                <a:latin typeface="Arial"/>
                <a:ea typeface="Arial"/>
                <a:cs typeface="Arial"/>
                <a:sym typeface="Arial"/>
              </a:rPr>
              <a:t>= Sangat Setuju</a:t>
            </a:r>
            <a:endParaRPr sz="2200">
              <a:solidFill>
                <a:schemeClr val="accent1"/>
              </a:solidFill>
              <a:latin typeface="Arial"/>
              <a:ea typeface="Arial"/>
              <a:cs typeface="Arial"/>
              <a:sym typeface="Arial"/>
            </a:endParaRPr>
          </a:p>
        </p:txBody>
      </p:sp>
      <p:sp>
        <p:nvSpPr>
          <p:cNvPr id="305" name="Google Shape;305;p36"/>
          <p:cNvSpPr/>
          <p:nvPr/>
        </p:nvSpPr>
        <p:spPr>
          <a:xfrm>
            <a:off x="5815785" y="3632239"/>
            <a:ext cx="217196" cy="216320"/>
          </a:xfrm>
          <a:prstGeom prst="ellipse">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6" name="Google Shape;306;p36"/>
          <p:cNvSpPr/>
          <p:nvPr/>
        </p:nvSpPr>
        <p:spPr>
          <a:xfrm>
            <a:off x="5815785" y="3991379"/>
            <a:ext cx="217196" cy="216320"/>
          </a:xfrm>
          <a:prstGeom prst="ellipse">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7" name="Google Shape;307;p36"/>
          <p:cNvSpPr/>
          <p:nvPr/>
        </p:nvSpPr>
        <p:spPr>
          <a:xfrm>
            <a:off x="5809783" y="4361577"/>
            <a:ext cx="217196" cy="216320"/>
          </a:xfrm>
          <a:prstGeom prst="ellipse">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8" name="Google Shape;308;p36"/>
          <p:cNvSpPr/>
          <p:nvPr/>
        </p:nvSpPr>
        <p:spPr>
          <a:xfrm>
            <a:off x="5801031" y="4701664"/>
            <a:ext cx="217196" cy="216320"/>
          </a:xfrm>
          <a:prstGeom prst="ellipse">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9" name="Google Shape;309;p36"/>
          <p:cNvSpPr/>
          <p:nvPr/>
        </p:nvSpPr>
        <p:spPr>
          <a:xfrm>
            <a:off x="4767288" y="5056785"/>
            <a:ext cx="217196" cy="216320"/>
          </a:xfrm>
          <a:prstGeom prst="ellipse">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0" name="Google Shape;310;p36"/>
          <p:cNvSpPr/>
          <p:nvPr/>
        </p:nvSpPr>
        <p:spPr>
          <a:xfrm>
            <a:off x="5020215" y="5066790"/>
            <a:ext cx="217196" cy="216320"/>
          </a:xfrm>
          <a:prstGeom prst="ellipse">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1" name="Google Shape;311;p36"/>
          <p:cNvSpPr/>
          <p:nvPr/>
        </p:nvSpPr>
        <p:spPr>
          <a:xfrm>
            <a:off x="5280983" y="5056785"/>
            <a:ext cx="217196" cy="216320"/>
          </a:xfrm>
          <a:prstGeom prst="ellipse">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2" name="Google Shape;312;p36"/>
          <p:cNvSpPr/>
          <p:nvPr/>
        </p:nvSpPr>
        <p:spPr>
          <a:xfrm>
            <a:off x="5551301" y="5056785"/>
            <a:ext cx="217196" cy="216320"/>
          </a:xfrm>
          <a:prstGeom prst="ellipse">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3" name="Google Shape;313;p36"/>
          <p:cNvSpPr/>
          <p:nvPr/>
        </p:nvSpPr>
        <p:spPr>
          <a:xfrm>
            <a:off x="5821619" y="5066790"/>
            <a:ext cx="217196" cy="216320"/>
          </a:xfrm>
          <a:prstGeom prst="ellipse">
            <a:avLst/>
          </a:prstGeom>
          <a:solidFill>
            <a:schemeClr val="lt1"/>
          </a:solidFill>
          <a:ln w="12700" cap="flat" cmpd="sng">
            <a:solidFill>
              <a:srgbClr val="B6811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14" name="Google Shape;314;p36"/>
          <p:cNvPicPr preferRelativeResize="0"/>
          <p:nvPr/>
        </p:nvPicPr>
        <p:blipFill rotWithShape="1">
          <a:blip r:embed="rId3">
            <a:alphaModFix/>
          </a:blip>
          <a:srcRect/>
          <a:stretch/>
        </p:blipFill>
        <p:spPr>
          <a:xfrm>
            <a:off x="11014530" y="284117"/>
            <a:ext cx="841581" cy="841581"/>
          </a:xfrm>
          <a:prstGeom prst="rect">
            <a:avLst/>
          </a:prstGeom>
          <a:noFill/>
          <a:ln>
            <a:noFill/>
          </a:ln>
        </p:spPr>
      </p:pic>
      <p:sp>
        <p:nvSpPr>
          <p:cNvPr id="315" name="Google Shape;315;p36"/>
          <p:cNvSpPr/>
          <p:nvPr/>
        </p:nvSpPr>
        <p:spPr>
          <a:xfrm>
            <a:off x="440675" y="1322025"/>
            <a:ext cx="3006000" cy="1200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6"/>
          <p:cNvSpPr/>
          <p:nvPr/>
        </p:nvSpPr>
        <p:spPr>
          <a:xfrm>
            <a:off x="2739132" y="2515078"/>
            <a:ext cx="871800" cy="1212000"/>
          </a:xfrm>
          <a:prstGeom prst="rect">
            <a:avLst/>
          </a:prstGeom>
          <a:solidFill>
            <a:schemeClr val="accent1"/>
          </a:solidFill>
          <a:ln w="12700" cap="flat" cmpd="sng">
            <a:solidFill>
              <a:srgbClr val="B6811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7" name="Google Shape;317;p36"/>
          <p:cNvSpPr/>
          <p:nvPr/>
        </p:nvSpPr>
        <p:spPr>
          <a:xfrm>
            <a:off x="1867332" y="3727078"/>
            <a:ext cx="871800" cy="1212000"/>
          </a:xfrm>
          <a:prstGeom prst="rect">
            <a:avLst/>
          </a:prstGeom>
          <a:solidFill>
            <a:schemeClr val="accent1"/>
          </a:solidFill>
          <a:ln w="12700" cap="flat" cmpd="sng">
            <a:solidFill>
              <a:srgbClr val="B6811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8" name="Google Shape;318;p36"/>
          <p:cNvSpPr/>
          <p:nvPr/>
        </p:nvSpPr>
        <p:spPr>
          <a:xfrm>
            <a:off x="1025607" y="4939078"/>
            <a:ext cx="871800" cy="1212000"/>
          </a:xfrm>
          <a:prstGeom prst="rect">
            <a:avLst/>
          </a:prstGeom>
          <a:solidFill>
            <a:schemeClr val="accent1"/>
          </a:solidFill>
          <a:ln w="12700" cap="flat" cmpd="sng">
            <a:solidFill>
              <a:srgbClr val="B6811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9" name="Google Shape;319;p36"/>
          <p:cNvSpPr/>
          <p:nvPr/>
        </p:nvSpPr>
        <p:spPr>
          <a:xfrm>
            <a:off x="153800" y="6151076"/>
            <a:ext cx="871800" cy="706800"/>
          </a:xfrm>
          <a:prstGeom prst="rect">
            <a:avLst/>
          </a:prstGeom>
          <a:solidFill>
            <a:schemeClr val="accent1"/>
          </a:solidFill>
          <a:ln w="12700" cap="flat" cmpd="sng">
            <a:solidFill>
              <a:srgbClr val="B6811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3"/>
                                        </p:tgtEl>
                                        <p:attrNameLst>
                                          <p:attrName>style.visibility</p:attrName>
                                        </p:attrNameLst>
                                      </p:cBhvr>
                                      <p:to>
                                        <p:strVal val="visible"/>
                                      </p:to>
                                    </p:set>
                                    <p:animEffect transition="in" filter="fade">
                                      <p:cBhvr>
                                        <p:cTn id="7" dur="1000"/>
                                        <p:tgtEl>
                                          <p:spTgt spid="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7"/>
          <p:cNvSpPr txBox="1"/>
          <p:nvPr/>
        </p:nvSpPr>
        <p:spPr>
          <a:xfrm>
            <a:off x="276893" y="1410492"/>
            <a:ext cx="3155400" cy="12003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3600" b="1">
                <a:solidFill>
                  <a:schemeClr val="accent1"/>
                </a:solidFill>
                <a:latin typeface="Arial"/>
                <a:ea typeface="Arial"/>
                <a:cs typeface="Arial"/>
                <a:sym typeface="Arial"/>
              </a:rPr>
              <a:t>Perancangan</a:t>
            </a:r>
            <a:endParaRPr sz="3600" b="1">
              <a:solidFill>
                <a:schemeClr val="accent1"/>
              </a:solidFill>
              <a:latin typeface="Arial"/>
              <a:ea typeface="Arial"/>
              <a:cs typeface="Arial"/>
              <a:sym typeface="Arial"/>
            </a:endParaRPr>
          </a:p>
          <a:p>
            <a:pPr marL="0" marR="0" lvl="0" indent="0" algn="ctr" rtl="0">
              <a:spcBef>
                <a:spcPts val="0"/>
              </a:spcBef>
              <a:spcAft>
                <a:spcPts val="0"/>
              </a:spcAft>
              <a:buNone/>
            </a:pPr>
            <a:r>
              <a:rPr lang="en-US" sz="3600" b="1">
                <a:solidFill>
                  <a:schemeClr val="accent1"/>
                </a:solidFill>
                <a:latin typeface="Arial"/>
                <a:ea typeface="Arial"/>
                <a:cs typeface="Arial"/>
                <a:sym typeface="Arial"/>
              </a:rPr>
              <a:t>Kuesioner</a:t>
            </a:r>
            <a:endParaRPr sz="3600" b="1">
              <a:solidFill>
                <a:schemeClr val="accent1"/>
              </a:solidFill>
              <a:latin typeface="Arial"/>
              <a:ea typeface="Arial"/>
              <a:cs typeface="Arial"/>
              <a:sym typeface="Arial"/>
            </a:endParaRPr>
          </a:p>
        </p:txBody>
      </p:sp>
      <p:sp>
        <p:nvSpPr>
          <p:cNvPr id="325" name="Google Shape;325;p37"/>
          <p:cNvSpPr/>
          <p:nvPr/>
        </p:nvSpPr>
        <p:spPr>
          <a:xfrm>
            <a:off x="1204811" y="3787307"/>
            <a:ext cx="12192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200"/>
              <a:buFont typeface="Arial"/>
              <a:buNone/>
            </a:pPr>
            <a:br>
              <a:rPr lang="en-US" sz="1200" b="0" i="0" u="none" strike="noStrike" cap="none">
                <a:solidFill>
                  <a:schemeClr val="dk1"/>
                </a:solidFill>
                <a:latin typeface="Arial"/>
                <a:ea typeface="Arial"/>
                <a:cs typeface="Arial"/>
                <a:sym typeface="Arial"/>
              </a:rPr>
            </a:b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326" name="Google Shape;326;p37"/>
          <p:cNvSpPr txBox="1"/>
          <p:nvPr/>
        </p:nvSpPr>
        <p:spPr>
          <a:xfrm>
            <a:off x="3865657" y="1568655"/>
            <a:ext cx="151836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accent1"/>
                </a:solidFill>
                <a:latin typeface="Arial"/>
                <a:ea typeface="Arial"/>
                <a:cs typeface="Arial"/>
                <a:sym typeface="Arial"/>
              </a:rPr>
              <a:t>(Pernyataan)</a:t>
            </a:r>
            <a:endParaRPr sz="1800">
              <a:solidFill>
                <a:schemeClr val="accent1"/>
              </a:solidFill>
              <a:latin typeface="Arial"/>
              <a:ea typeface="Arial"/>
              <a:cs typeface="Arial"/>
              <a:sym typeface="Arial"/>
            </a:endParaRPr>
          </a:p>
        </p:txBody>
      </p:sp>
      <p:sp>
        <p:nvSpPr>
          <p:cNvPr id="327" name="Google Shape;327;p37"/>
          <p:cNvSpPr txBox="1"/>
          <p:nvPr/>
        </p:nvSpPr>
        <p:spPr>
          <a:xfrm>
            <a:off x="3865657" y="1937987"/>
            <a:ext cx="349326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accent1"/>
                </a:solidFill>
                <a:latin typeface="Arial"/>
                <a:ea typeface="Arial"/>
                <a:cs typeface="Arial"/>
                <a:sym typeface="Arial"/>
              </a:rPr>
              <a:t>A. Kualitas Pengguna (Usability)</a:t>
            </a:r>
            <a:endParaRPr sz="1800">
              <a:solidFill>
                <a:schemeClr val="accent1"/>
              </a:solidFill>
              <a:latin typeface="Arial"/>
              <a:ea typeface="Arial"/>
              <a:cs typeface="Arial"/>
              <a:sym typeface="Arial"/>
            </a:endParaRPr>
          </a:p>
        </p:txBody>
      </p:sp>
      <p:graphicFrame>
        <p:nvGraphicFramePr>
          <p:cNvPr id="328" name="Google Shape;328;p37"/>
          <p:cNvGraphicFramePr/>
          <p:nvPr/>
        </p:nvGraphicFramePr>
        <p:xfrm>
          <a:off x="4309576" y="2610826"/>
          <a:ext cx="6854600" cy="2003700"/>
        </p:xfrm>
        <a:graphic>
          <a:graphicData uri="http://schemas.openxmlformats.org/drawingml/2006/table">
            <a:tbl>
              <a:tblPr>
                <a:noFill/>
                <a:tableStyleId>{6748DB98-CCF4-419A-BDE8-D56678E90F0D}</a:tableStyleId>
              </a:tblPr>
              <a:tblGrid>
                <a:gridCol w="517175">
                  <a:extLst>
                    <a:ext uri="{9D8B030D-6E8A-4147-A177-3AD203B41FA5}">
                      <a16:colId xmlns:a16="http://schemas.microsoft.com/office/drawing/2014/main" val="20000"/>
                    </a:ext>
                  </a:extLst>
                </a:gridCol>
                <a:gridCol w="6337425">
                  <a:extLst>
                    <a:ext uri="{9D8B030D-6E8A-4147-A177-3AD203B41FA5}">
                      <a16:colId xmlns:a16="http://schemas.microsoft.com/office/drawing/2014/main" val="20001"/>
                    </a:ext>
                  </a:extLst>
                </a:gridCol>
              </a:tblGrid>
              <a:tr h="401125">
                <a:tc>
                  <a:txBody>
                    <a:bodyPr/>
                    <a:lstStyle/>
                    <a:p>
                      <a:pPr marL="55245" marR="50800" lvl="0" indent="0" algn="ctr" rtl="0">
                        <a:spcBef>
                          <a:spcPts val="0"/>
                        </a:spcBef>
                        <a:spcAft>
                          <a:spcPts val="0"/>
                        </a:spcAft>
                        <a:buNone/>
                      </a:pPr>
                      <a:r>
                        <a:rPr lang="en-US" sz="1200" b="1">
                          <a:solidFill>
                            <a:srgbClr val="FFFFFF"/>
                          </a:solidFill>
                          <a:latin typeface="Times New Roman"/>
                          <a:ea typeface="Times New Roman"/>
                          <a:cs typeface="Times New Roman"/>
                          <a:sym typeface="Times New Roman"/>
                        </a:rPr>
                        <a:t>No.</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B4437"/>
                    </a:solidFill>
                  </a:tcPr>
                </a:tc>
                <a:tc>
                  <a:txBody>
                    <a:bodyPr/>
                    <a:lstStyle/>
                    <a:p>
                      <a:pPr marL="1830704" marR="1826895" lvl="0" indent="0" algn="ctr" rtl="0">
                        <a:spcBef>
                          <a:spcPts val="0"/>
                        </a:spcBef>
                        <a:spcAft>
                          <a:spcPts val="0"/>
                        </a:spcAft>
                        <a:buNone/>
                      </a:pPr>
                      <a:r>
                        <a:rPr lang="en-US" sz="1200" b="1">
                          <a:solidFill>
                            <a:srgbClr val="FFFFFF"/>
                          </a:solidFill>
                          <a:latin typeface="Times New Roman"/>
                          <a:ea typeface="Times New Roman"/>
                          <a:cs typeface="Times New Roman"/>
                          <a:sym typeface="Times New Roman"/>
                        </a:rPr>
                        <a:t>Pernyataan</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B4437"/>
                    </a:solidFill>
                  </a:tcPr>
                </a:tc>
                <a:extLst>
                  <a:ext uri="{0D108BD9-81ED-4DB2-BD59-A6C34878D82A}">
                    <a16:rowId xmlns:a16="http://schemas.microsoft.com/office/drawing/2014/main" val="10000"/>
                  </a:ext>
                </a:extLst>
              </a:tr>
              <a:tr h="401125">
                <a:tc>
                  <a:txBody>
                    <a:bodyPr/>
                    <a:lstStyle/>
                    <a:p>
                      <a:pPr marL="55245" marR="50800" lvl="0" indent="0" algn="ctr" rtl="0">
                        <a:lnSpc>
                          <a:spcPct val="114583"/>
                        </a:lnSpc>
                        <a:spcBef>
                          <a:spcPts val="0"/>
                        </a:spcBef>
                        <a:spcAft>
                          <a:spcPts val="0"/>
                        </a:spcAft>
                        <a:buNone/>
                      </a:pPr>
                      <a:r>
                        <a:rPr lang="en-US" sz="1200">
                          <a:solidFill>
                            <a:srgbClr val="FFFFFF"/>
                          </a:solidFill>
                          <a:latin typeface="Times New Roman"/>
                          <a:ea typeface="Times New Roman"/>
                          <a:cs typeface="Times New Roman"/>
                          <a:sym typeface="Times New Roman"/>
                        </a:rPr>
                        <a:t>1.</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B4437"/>
                    </a:solidFill>
                  </a:tcPr>
                </a:tc>
                <a:tc>
                  <a:txBody>
                    <a:bodyPr/>
                    <a:lstStyle/>
                    <a:p>
                      <a:pPr marL="68580" marR="0" lvl="0" indent="0" algn="l" rtl="0">
                        <a:lnSpc>
                          <a:spcPct val="114583"/>
                        </a:lnSpc>
                        <a:spcBef>
                          <a:spcPts val="0"/>
                        </a:spcBef>
                        <a:spcAft>
                          <a:spcPts val="0"/>
                        </a:spcAft>
                        <a:buNone/>
                      </a:pPr>
                      <a:r>
                        <a:rPr lang="en-US" sz="1200">
                          <a:latin typeface="Times New Roman"/>
                          <a:ea typeface="Times New Roman"/>
                          <a:cs typeface="Times New Roman"/>
                          <a:sym typeface="Times New Roman"/>
                        </a:rPr>
                        <a:t>Saya merasa mudah untuk mengoperasikan </a:t>
                      </a:r>
                      <a:r>
                        <a:rPr lang="en-US" sz="1200" i="1">
                          <a:latin typeface="Times New Roman"/>
                          <a:ea typeface="Times New Roman"/>
                          <a:cs typeface="Times New Roman"/>
                          <a:sym typeface="Times New Roman"/>
                        </a:rPr>
                        <a:t>website</a:t>
                      </a:r>
                      <a:r>
                        <a:rPr lang="en-US" sz="1200">
                          <a:latin typeface="Times New Roman"/>
                          <a:ea typeface="Times New Roman"/>
                          <a:cs typeface="Times New Roman"/>
                          <a:sym typeface="Times New Roman"/>
                        </a:rPr>
                        <a:t>.</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99200">
                <a:tc>
                  <a:txBody>
                    <a:bodyPr/>
                    <a:lstStyle/>
                    <a:p>
                      <a:pPr marL="55245" marR="50800" lvl="0" indent="0" algn="ctr" rtl="0">
                        <a:lnSpc>
                          <a:spcPct val="114583"/>
                        </a:lnSpc>
                        <a:spcBef>
                          <a:spcPts val="0"/>
                        </a:spcBef>
                        <a:spcAft>
                          <a:spcPts val="0"/>
                        </a:spcAft>
                        <a:buNone/>
                      </a:pPr>
                      <a:r>
                        <a:rPr lang="en-US" sz="1200">
                          <a:solidFill>
                            <a:srgbClr val="FFFFFF"/>
                          </a:solidFill>
                          <a:latin typeface="Times New Roman"/>
                          <a:ea typeface="Times New Roman"/>
                          <a:cs typeface="Times New Roman"/>
                          <a:sym typeface="Times New Roman"/>
                        </a:rPr>
                        <a:t>2.</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B4437"/>
                    </a:solidFill>
                  </a:tcPr>
                </a:tc>
                <a:tc>
                  <a:txBody>
                    <a:bodyPr/>
                    <a:lstStyle/>
                    <a:p>
                      <a:pPr marL="68580" marR="0" lvl="0" indent="0" algn="l" rtl="0">
                        <a:lnSpc>
                          <a:spcPct val="114583"/>
                        </a:lnSpc>
                        <a:spcBef>
                          <a:spcPts val="0"/>
                        </a:spcBef>
                        <a:spcAft>
                          <a:spcPts val="0"/>
                        </a:spcAft>
                        <a:buNone/>
                      </a:pPr>
                      <a:r>
                        <a:rPr lang="en-US" sz="1200">
                          <a:latin typeface="Times New Roman"/>
                          <a:ea typeface="Times New Roman"/>
                          <a:cs typeface="Times New Roman"/>
                          <a:sym typeface="Times New Roman"/>
                        </a:rPr>
                        <a:t>Saya merasa mudah untuk berinteraksi dengan </a:t>
                      </a:r>
                      <a:r>
                        <a:rPr lang="en-US" sz="1200" i="1">
                          <a:latin typeface="Times New Roman"/>
                          <a:ea typeface="Times New Roman"/>
                          <a:cs typeface="Times New Roman"/>
                          <a:sym typeface="Times New Roman"/>
                        </a:rPr>
                        <a:t>website</a:t>
                      </a:r>
                      <a:r>
                        <a:rPr lang="en-US" sz="1200">
                          <a:latin typeface="Times New Roman"/>
                          <a:ea typeface="Times New Roman"/>
                          <a:cs typeface="Times New Roman"/>
                          <a:sym typeface="Times New Roman"/>
                        </a:rPr>
                        <a:t>.</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401125">
                <a:tc>
                  <a:txBody>
                    <a:bodyPr/>
                    <a:lstStyle/>
                    <a:p>
                      <a:pPr marL="55245" marR="50800" lvl="0" indent="0" algn="ctr" rtl="0">
                        <a:spcBef>
                          <a:spcPts val="0"/>
                        </a:spcBef>
                        <a:spcAft>
                          <a:spcPts val="0"/>
                        </a:spcAft>
                        <a:buNone/>
                      </a:pPr>
                      <a:r>
                        <a:rPr lang="en-US" sz="1200">
                          <a:solidFill>
                            <a:srgbClr val="FFFFFF"/>
                          </a:solidFill>
                          <a:latin typeface="Times New Roman"/>
                          <a:ea typeface="Times New Roman"/>
                          <a:cs typeface="Times New Roman"/>
                          <a:sym typeface="Times New Roman"/>
                        </a:rPr>
                        <a:t>3.</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B4437"/>
                    </a:solidFill>
                  </a:tcPr>
                </a:tc>
                <a:tc>
                  <a:txBody>
                    <a:bodyPr/>
                    <a:lstStyle/>
                    <a:p>
                      <a:pPr marL="68580" marR="0" lvl="0" indent="0" algn="l" rtl="0">
                        <a:spcBef>
                          <a:spcPts val="0"/>
                        </a:spcBef>
                        <a:spcAft>
                          <a:spcPts val="0"/>
                        </a:spcAft>
                        <a:buNone/>
                      </a:pPr>
                      <a:r>
                        <a:rPr lang="en-US" sz="1200">
                          <a:latin typeface="Times New Roman"/>
                          <a:ea typeface="Times New Roman"/>
                          <a:cs typeface="Times New Roman"/>
                          <a:sym typeface="Times New Roman"/>
                        </a:rPr>
                        <a:t>Saya merasa mudah untuk bernavigasi dan menelusuri </a:t>
                      </a:r>
                      <a:r>
                        <a:rPr lang="en-US" sz="1200" i="1">
                          <a:latin typeface="Times New Roman"/>
                          <a:ea typeface="Times New Roman"/>
                          <a:cs typeface="Times New Roman"/>
                          <a:sym typeface="Times New Roman"/>
                        </a:rPr>
                        <a:t>website</a:t>
                      </a:r>
                      <a:r>
                        <a:rPr lang="en-US" sz="1200">
                          <a:latin typeface="Times New Roman"/>
                          <a:ea typeface="Times New Roman"/>
                          <a:cs typeface="Times New Roman"/>
                          <a:sym typeface="Times New Roman"/>
                        </a:rPr>
                        <a:t>.</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01125">
                <a:tc>
                  <a:txBody>
                    <a:bodyPr/>
                    <a:lstStyle/>
                    <a:p>
                      <a:pPr marL="55245" marR="50800" lvl="0" indent="0" algn="ctr" rtl="0">
                        <a:lnSpc>
                          <a:spcPct val="114583"/>
                        </a:lnSpc>
                        <a:spcBef>
                          <a:spcPts val="0"/>
                        </a:spcBef>
                        <a:spcAft>
                          <a:spcPts val="0"/>
                        </a:spcAft>
                        <a:buNone/>
                      </a:pPr>
                      <a:r>
                        <a:rPr lang="en-US" sz="1200">
                          <a:solidFill>
                            <a:srgbClr val="FFFFFF"/>
                          </a:solidFill>
                          <a:latin typeface="Times New Roman"/>
                          <a:ea typeface="Times New Roman"/>
                          <a:cs typeface="Times New Roman"/>
                          <a:sym typeface="Times New Roman"/>
                        </a:rPr>
                        <a:t>4.</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B4437"/>
                    </a:solidFill>
                  </a:tcPr>
                </a:tc>
                <a:tc>
                  <a:txBody>
                    <a:bodyPr/>
                    <a:lstStyle/>
                    <a:p>
                      <a:pPr marL="68580" marR="0" lvl="0" indent="0" algn="l" rtl="0">
                        <a:lnSpc>
                          <a:spcPct val="114583"/>
                        </a:lnSpc>
                        <a:spcBef>
                          <a:spcPts val="0"/>
                        </a:spcBef>
                        <a:spcAft>
                          <a:spcPts val="0"/>
                        </a:spcAft>
                        <a:buNone/>
                      </a:pPr>
                      <a:r>
                        <a:rPr lang="en-US" sz="1200">
                          <a:latin typeface="Times New Roman"/>
                          <a:ea typeface="Times New Roman"/>
                          <a:cs typeface="Times New Roman"/>
                          <a:sym typeface="Times New Roman"/>
                        </a:rPr>
                        <a:t>Website memiliki kompetensi yang baik.</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bl>
          </a:graphicData>
        </a:graphic>
      </p:graphicFrame>
      <p:graphicFrame>
        <p:nvGraphicFramePr>
          <p:cNvPr id="329" name="Google Shape;329;p37"/>
          <p:cNvGraphicFramePr/>
          <p:nvPr/>
        </p:nvGraphicFramePr>
        <p:xfrm>
          <a:off x="4309575" y="4614528"/>
          <a:ext cx="6854600" cy="349250"/>
        </p:xfrm>
        <a:graphic>
          <a:graphicData uri="http://schemas.openxmlformats.org/drawingml/2006/table">
            <a:tbl>
              <a:tblPr>
                <a:noFill/>
                <a:tableStyleId>{6748DB98-CCF4-419A-BDE8-D56678E90F0D}</a:tableStyleId>
              </a:tblPr>
              <a:tblGrid>
                <a:gridCol w="517175">
                  <a:extLst>
                    <a:ext uri="{9D8B030D-6E8A-4147-A177-3AD203B41FA5}">
                      <a16:colId xmlns:a16="http://schemas.microsoft.com/office/drawing/2014/main" val="20000"/>
                    </a:ext>
                  </a:extLst>
                </a:gridCol>
                <a:gridCol w="6337425">
                  <a:extLst>
                    <a:ext uri="{9D8B030D-6E8A-4147-A177-3AD203B41FA5}">
                      <a16:colId xmlns:a16="http://schemas.microsoft.com/office/drawing/2014/main" val="20001"/>
                    </a:ext>
                  </a:extLst>
                </a:gridCol>
              </a:tblGrid>
              <a:tr h="349250">
                <a:tc>
                  <a:txBody>
                    <a:bodyPr/>
                    <a:lstStyle/>
                    <a:p>
                      <a:pPr marL="123190" marR="0" lvl="0" indent="0" algn="l" rtl="0">
                        <a:lnSpc>
                          <a:spcPct val="114583"/>
                        </a:lnSpc>
                        <a:spcBef>
                          <a:spcPts val="0"/>
                        </a:spcBef>
                        <a:spcAft>
                          <a:spcPts val="0"/>
                        </a:spcAft>
                        <a:buNone/>
                      </a:pPr>
                      <a:r>
                        <a:rPr lang="en-US" sz="1200">
                          <a:solidFill>
                            <a:srgbClr val="FFFFFF"/>
                          </a:solidFill>
                          <a:latin typeface="Times New Roman"/>
                          <a:ea typeface="Times New Roman"/>
                          <a:cs typeface="Times New Roman"/>
                          <a:sym typeface="Times New Roman"/>
                        </a:rPr>
                        <a:t>5.</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B4437"/>
                    </a:solidFill>
                  </a:tcPr>
                </a:tc>
                <a:tc>
                  <a:txBody>
                    <a:bodyPr/>
                    <a:lstStyle/>
                    <a:p>
                      <a:pPr marL="68580" marR="0" lvl="0" indent="0" algn="l" rtl="0">
                        <a:lnSpc>
                          <a:spcPct val="114583"/>
                        </a:lnSpc>
                        <a:spcBef>
                          <a:spcPts val="0"/>
                        </a:spcBef>
                        <a:spcAft>
                          <a:spcPts val="0"/>
                        </a:spcAft>
                        <a:buNone/>
                      </a:pPr>
                      <a:r>
                        <a:rPr lang="en-US" sz="1200">
                          <a:latin typeface="Times New Roman"/>
                          <a:ea typeface="Times New Roman"/>
                          <a:cs typeface="Times New Roman"/>
                          <a:sym typeface="Times New Roman"/>
                        </a:rPr>
                        <a:t>Website memberikan dampak positif bagi saya.</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bl>
          </a:graphicData>
        </a:graphic>
      </p:graphicFrame>
      <p:pic>
        <p:nvPicPr>
          <p:cNvPr id="330" name="Google Shape;330;p37"/>
          <p:cNvPicPr preferRelativeResize="0"/>
          <p:nvPr/>
        </p:nvPicPr>
        <p:blipFill rotWithShape="1">
          <a:blip r:embed="rId3">
            <a:alphaModFix/>
          </a:blip>
          <a:srcRect/>
          <a:stretch/>
        </p:blipFill>
        <p:spPr>
          <a:xfrm>
            <a:off x="11050880" y="203692"/>
            <a:ext cx="841581" cy="841581"/>
          </a:xfrm>
          <a:prstGeom prst="rect">
            <a:avLst/>
          </a:prstGeom>
          <a:noFill/>
          <a:ln>
            <a:noFill/>
          </a:ln>
        </p:spPr>
      </p:pic>
      <p:sp>
        <p:nvSpPr>
          <p:cNvPr id="331" name="Google Shape;331;p37"/>
          <p:cNvSpPr/>
          <p:nvPr/>
        </p:nvSpPr>
        <p:spPr>
          <a:xfrm>
            <a:off x="351600" y="1410500"/>
            <a:ext cx="3006000" cy="1200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7"/>
          <p:cNvSpPr/>
          <p:nvPr/>
        </p:nvSpPr>
        <p:spPr>
          <a:xfrm>
            <a:off x="466150" y="0"/>
            <a:ext cx="871800" cy="1415700"/>
          </a:xfrm>
          <a:prstGeom prst="rect">
            <a:avLst/>
          </a:prstGeom>
          <a:solidFill>
            <a:schemeClr val="accent1"/>
          </a:solidFill>
          <a:ln w="12700" cap="flat" cmpd="sng">
            <a:solidFill>
              <a:srgbClr val="B6811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3" name="Google Shape;333;p37"/>
          <p:cNvSpPr/>
          <p:nvPr/>
        </p:nvSpPr>
        <p:spPr>
          <a:xfrm>
            <a:off x="2734032" y="2610828"/>
            <a:ext cx="871800" cy="1212000"/>
          </a:xfrm>
          <a:prstGeom prst="rect">
            <a:avLst/>
          </a:prstGeom>
          <a:solidFill>
            <a:schemeClr val="accent1"/>
          </a:solidFill>
          <a:ln w="12700" cap="flat" cmpd="sng">
            <a:solidFill>
              <a:srgbClr val="B6811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4" name="Google Shape;334;p37"/>
          <p:cNvSpPr/>
          <p:nvPr/>
        </p:nvSpPr>
        <p:spPr>
          <a:xfrm>
            <a:off x="1862232" y="3822853"/>
            <a:ext cx="871800" cy="1212000"/>
          </a:xfrm>
          <a:prstGeom prst="rect">
            <a:avLst/>
          </a:prstGeom>
          <a:solidFill>
            <a:schemeClr val="accent1"/>
          </a:solidFill>
          <a:ln w="12700" cap="flat" cmpd="sng">
            <a:solidFill>
              <a:srgbClr val="B6811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5" name="Google Shape;335;p37"/>
          <p:cNvSpPr/>
          <p:nvPr/>
        </p:nvSpPr>
        <p:spPr>
          <a:xfrm>
            <a:off x="990432" y="5034853"/>
            <a:ext cx="871800" cy="1212000"/>
          </a:xfrm>
          <a:prstGeom prst="rect">
            <a:avLst/>
          </a:prstGeom>
          <a:solidFill>
            <a:schemeClr val="accent1"/>
          </a:solidFill>
          <a:ln w="12700" cap="flat" cmpd="sng">
            <a:solidFill>
              <a:srgbClr val="B6811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6" name="Google Shape;336;p37"/>
          <p:cNvSpPr/>
          <p:nvPr/>
        </p:nvSpPr>
        <p:spPr>
          <a:xfrm>
            <a:off x="118625" y="6246852"/>
            <a:ext cx="871800" cy="611100"/>
          </a:xfrm>
          <a:prstGeom prst="rect">
            <a:avLst/>
          </a:prstGeom>
          <a:solidFill>
            <a:schemeClr val="accent1"/>
          </a:solidFill>
          <a:ln w="12700" cap="flat" cmpd="sng">
            <a:solidFill>
              <a:srgbClr val="B6811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4"/>
                                        </p:tgtEl>
                                        <p:attrNameLst>
                                          <p:attrName>style.visibility</p:attrName>
                                        </p:attrNameLst>
                                      </p:cBhvr>
                                      <p:to>
                                        <p:strVal val="visible"/>
                                      </p:to>
                                    </p:set>
                                    <p:animEffect transition="in" filter="fade">
                                      <p:cBhvr>
                                        <p:cTn id="7" dur="1000"/>
                                        <p:tgtEl>
                                          <p:spTgt spid="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8"/>
          <p:cNvSpPr txBox="1"/>
          <p:nvPr/>
        </p:nvSpPr>
        <p:spPr>
          <a:xfrm>
            <a:off x="248218" y="1476317"/>
            <a:ext cx="3155400" cy="12003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3600" b="1">
                <a:solidFill>
                  <a:schemeClr val="accent1"/>
                </a:solidFill>
                <a:latin typeface="Arial"/>
                <a:ea typeface="Arial"/>
                <a:cs typeface="Arial"/>
                <a:sym typeface="Arial"/>
              </a:rPr>
              <a:t>Perancangan</a:t>
            </a:r>
            <a:endParaRPr sz="3600" b="1">
              <a:solidFill>
                <a:schemeClr val="accent1"/>
              </a:solidFill>
              <a:latin typeface="Arial"/>
              <a:ea typeface="Arial"/>
              <a:cs typeface="Arial"/>
              <a:sym typeface="Arial"/>
            </a:endParaRPr>
          </a:p>
          <a:p>
            <a:pPr marL="0" marR="0" lvl="0" indent="0" algn="ctr" rtl="0">
              <a:spcBef>
                <a:spcPts val="0"/>
              </a:spcBef>
              <a:spcAft>
                <a:spcPts val="0"/>
              </a:spcAft>
              <a:buNone/>
            </a:pPr>
            <a:r>
              <a:rPr lang="en-US" sz="3600" b="1">
                <a:solidFill>
                  <a:schemeClr val="accent1"/>
                </a:solidFill>
                <a:latin typeface="Arial"/>
                <a:ea typeface="Arial"/>
                <a:cs typeface="Arial"/>
                <a:sym typeface="Arial"/>
              </a:rPr>
              <a:t>Kuesioner</a:t>
            </a:r>
            <a:endParaRPr sz="3600" b="1">
              <a:solidFill>
                <a:schemeClr val="accent1"/>
              </a:solidFill>
              <a:latin typeface="Arial"/>
              <a:ea typeface="Arial"/>
              <a:cs typeface="Arial"/>
              <a:sym typeface="Arial"/>
            </a:endParaRPr>
          </a:p>
        </p:txBody>
      </p:sp>
      <p:sp>
        <p:nvSpPr>
          <p:cNvPr id="342" name="Google Shape;342;p38"/>
          <p:cNvSpPr/>
          <p:nvPr/>
        </p:nvSpPr>
        <p:spPr>
          <a:xfrm>
            <a:off x="1204811" y="3787307"/>
            <a:ext cx="12192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200"/>
              <a:buFont typeface="Arial"/>
              <a:buNone/>
            </a:pPr>
            <a:br>
              <a:rPr lang="en-US" sz="1200" b="0" i="0" u="none" strike="noStrike" cap="none">
                <a:solidFill>
                  <a:schemeClr val="dk1"/>
                </a:solidFill>
                <a:latin typeface="Arial"/>
                <a:ea typeface="Arial"/>
                <a:cs typeface="Arial"/>
                <a:sym typeface="Arial"/>
              </a:rPr>
            </a:b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Google Shape;343;p38"/>
          <p:cNvSpPr txBox="1"/>
          <p:nvPr/>
        </p:nvSpPr>
        <p:spPr>
          <a:xfrm>
            <a:off x="3865657" y="1568655"/>
            <a:ext cx="151836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accent1"/>
                </a:solidFill>
                <a:latin typeface="Arial"/>
                <a:ea typeface="Arial"/>
                <a:cs typeface="Arial"/>
                <a:sym typeface="Arial"/>
              </a:rPr>
              <a:t>(Pernyataan)</a:t>
            </a:r>
            <a:endParaRPr sz="1800">
              <a:solidFill>
                <a:schemeClr val="accent1"/>
              </a:solidFill>
              <a:latin typeface="Arial"/>
              <a:ea typeface="Arial"/>
              <a:cs typeface="Arial"/>
              <a:sym typeface="Arial"/>
            </a:endParaRPr>
          </a:p>
        </p:txBody>
      </p:sp>
      <p:sp>
        <p:nvSpPr>
          <p:cNvPr id="344" name="Google Shape;344;p38"/>
          <p:cNvSpPr txBox="1"/>
          <p:nvPr/>
        </p:nvSpPr>
        <p:spPr>
          <a:xfrm>
            <a:off x="3865657" y="1937987"/>
            <a:ext cx="445506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accent1"/>
                </a:solidFill>
                <a:latin typeface="Arial"/>
                <a:ea typeface="Arial"/>
                <a:cs typeface="Arial"/>
                <a:sym typeface="Arial"/>
              </a:rPr>
              <a:t>B. Kualitas Informasi (</a:t>
            </a:r>
            <a:r>
              <a:rPr lang="en-US" sz="1800" i="1">
                <a:solidFill>
                  <a:schemeClr val="accent1"/>
                </a:solidFill>
                <a:latin typeface="Arial"/>
                <a:ea typeface="Arial"/>
                <a:cs typeface="Arial"/>
                <a:sym typeface="Arial"/>
              </a:rPr>
              <a:t>Information Quality</a:t>
            </a:r>
            <a:r>
              <a:rPr lang="en-US" sz="1800">
                <a:solidFill>
                  <a:schemeClr val="accent1"/>
                </a:solidFill>
                <a:latin typeface="Arial"/>
                <a:ea typeface="Arial"/>
                <a:cs typeface="Arial"/>
                <a:sym typeface="Arial"/>
              </a:rPr>
              <a:t>)</a:t>
            </a:r>
            <a:endParaRPr sz="1800">
              <a:solidFill>
                <a:schemeClr val="accent1"/>
              </a:solidFill>
              <a:latin typeface="Arial"/>
              <a:ea typeface="Arial"/>
              <a:cs typeface="Arial"/>
              <a:sym typeface="Arial"/>
            </a:endParaRPr>
          </a:p>
        </p:txBody>
      </p:sp>
      <p:graphicFrame>
        <p:nvGraphicFramePr>
          <p:cNvPr id="345" name="Google Shape;345;p38"/>
          <p:cNvGraphicFramePr/>
          <p:nvPr/>
        </p:nvGraphicFramePr>
        <p:xfrm>
          <a:off x="4246053" y="2676651"/>
          <a:ext cx="7088250" cy="2533275"/>
        </p:xfrm>
        <a:graphic>
          <a:graphicData uri="http://schemas.openxmlformats.org/drawingml/2006/table">
            <a:tbl>
              <a:tblPr>
                <a:noFill/>
                <a:tableStyleId>{6748DB98-CCF4-419A-BDE8-D56678E90F0D}</a:tableStyleId>
              </a:tblPr>
              <a:tblGrid>
                <a:gridCol w="534800">
                  <a:extLst>
                    <a:ext uri="{9D8B030D-6E8A-4147-A177-3AD203B41FA5}">
                      <a16:colId xmlns:a16="http://schemas.microsoft.com/office/drawing/2014/main" val="20000"/>
                    </a:ext>
                  </a:extLst>
                </a:gridCol>
                <a:gridCol w="6553450">
                  <a:extLst>
                    <a:ext uri="{9D8B030D-6E8A-4147-A177-3AD203B41FA5}">
                      <a16:colId xmlns:a16="http://schemas.microsoft.com/office/drawing/2014/main" val="20001"/>
                    </a:ext>
                  </a:extLst>
                </a:gridCol>
              </a:tblGrid>
              <a:tr h="420675">
                <a:tc>
                  <a:txBody>
                    <a:bodyPr/>
                    <a:lstStyle/>
                    <a:p>
                      <a:pPr marL="55245" marR="50800" lvl="0" indent="0" algn="ctr" rtl="0">
                        <a:lnSpc>
                          <a:spcPct val="114583"/>
                        </a:lnSpc>
                        <a:spcBef>
                          <a:spcPts val="0"/>
                        </a:spcBef>
                        <a:spcAft>
                          <a:spcPts val="0"/>
                        </a:spcAft>
                        <a:buNone/>
                      </a:pPr>
                      <a:r>
                        <a:rPr lang="en-US" sz="1200" b="1">
                          <a:solidFill>
                            <a:srgbClr val="FFFFFF"/>
                          </a:solidFill>
                          <a:latin typeface="Times New Roman"/>
                          <a:ea typeface="Times New Roman"/>
                          <a:cs typeface="Times New Roman"/>
                          <a:sym typeface="Times New Roman"/>
                        </a:rPr>
                        <a:t>No.</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B4437"/>
                    </a:solidFill>
                  </a:tcPr>
                </a:tc>
                <a:tc>
                  <a:txBody>
                    <a:bodyPr/>
                    <a:lstStyle/>
                    <a:p>
                      <a:pPr marL="1830704" marR="1826895" lvl="0" indent="0" algn="ctr" rtl="0">
                        <a:lnSpc>
                          <a:spcPct val="114583"/>
                        </a:lnSpc>
                        <a:spcBef>
                          <a:spcPts val="0"/>
                        </a:spcBef>
                        <a:spcAft>
                          <a:spcPts val="0"/>
                        </a:spcAft>
                        <a:buNone/>
                      </a:pPr>
                      <a:r>
                        <a:rPr lang="en-US" sz="1200" b="1">
                          <a:solidFill>
                            <a:srgbClr val="FFFFFF"/>
                          </a:solidFill>
                          <a:latin typeface="Times New Roman"/>
                          <a:ea typeface="Times New Roman"/>
                          <a:cs typeface="Times New Roman"/>
                          <a:sym typeface="Times New Roman"/>
                        </a:rPr>
                        <a:t>Pernyataan</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B4437"/>
                    </a:solidFill>
                  </a:tcPr>
                </a:tc>
                <a:extLst>
                  <a:ext uri="{0D108BD9-81ED-4DB2-BD59-A6C34878D82A}">
                    <a16:rowId xmlns:a16="http://schemas.microsoft.com/office/drawing/2014/main" val="10000"/>
                  </a:ext>
                </a:extLst>
              </a:tr>
              <a:tr h="422725">
                <a:tc>
                  <a:txBody>
                    <a:bodyPr/>
                    <a:lstStyle/>
                    <a:p>
                      <a:pPr marL="55245" marR="50800" lvl="0" indent="0" algn="ctr" rtl="0">
                        <a:lnSpc>
                          <a:spcPct val="114583"/>
                        </a:lnSpc>
                        <a:spcBef>
                          <a:spcPts val="0"/>
                        </a:spcBef>
                        <a:spcAft>
                          <a:spcPts val="0"/>
                        </a:spcAft>
                        <a:buNone/>
                      </a:pPr>
                      <a:r>
                        <a:rPr lang="en-US" sz="1200">
                          <a:solidFill>
                            <a:srgbClr val="FFFFFF"/>
                          </a:solidFill>
                          <a:latin typeface="Times New Roman"/>
                          <a:ea typeface="Times New Roman"/>
                          <a:cs typeface="Times New Roman"/>
                          <a:sym typeface="Times New Roman"/>
                        </a:rPr>
                        <a:t>1.</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B4437"/>
                    </a:solidFill>
                  </a:tcPr>
                </a:tc>
                <a:tc>
                  <a:txBody>
                    <a:bodyPr/>
                    <a:lstStyle/>
                    <a:p>
                      <a:pPr marL="68580" marR="0" lvl="0" indent="0" algn="l" rtl="0">
                        <a:lnSpc>
                          <a:spcPct val="114583"/>
                        </a:lnSpc>
                        <a:spcBef>
                          <a:spcPts val="0"/>
                        </a:spcBef>
                        <a:spcAft>
                          <a:spcPts val="0"/>
                        </a:spcAft>
                        <a:buNone/>
                      </a:pPr>
                      <a:r>
                        <a:rPr lang="en-US" sz="1200" i="1">
                          <a:latin typeface="Times New Roman"/>
                          <a:ea typeface="Times New Roman"/>
                          <a:cs typeface="Times New Roman"/>
                          <a:sym typeface="Times New Roman"/>
                        </a:rPr>
                        <a:t>Website </a:t>
                      </a:r>
                      <a:r>
                        <a:rPr lang="en-US" sz="1200">
                          <a:latin typeface="Times New Roman"/>
                          <a:ea typeface="Times New Roman"/>
                          <a:cs typeface="Times New Roman"/>
                          <a:sym typeface="Times New Roman"/>
                        </a:rPr>
                        <a:t>memberikan informasi yang akurat.</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22725">
                <a:tc>
                  <a:txBody>
                    <a:bodyPr/>
                    <a:lstStyle/>
                    <a:p>
                      <a:pPr marL="55245" marR="50800" lvl="0" indent="0" algn="ctr" rtl="0">
                        <a:lnSpc>
                          <a:spcPct val="114583"/>
                        </a:lnSpc>
                        <a:spcBef>
                          <a:spcPts val="0"/>
                        </a:spcBef>
                        <a:spcAft>
                          <a:spcPts val="0"/>
                        </a:spcAft>
                        <a:buNone/>
                      </a:pPr>
                      <a:r>
                        <a:rPr lang="en-US" sz="1200">
                          <a:solidFill>
                            <a:srgbClr val="FFFFFF"/>
                          </a:solidFill>
                          <a:latin typeface="Times New Roman"/>
                          <a:ea typeface="Times New Roman"/>
                          <a:cs typeface="Times New Roman"/>
                          <a:sym typeface="Times New Roman"/>
                        </a:rPr>
                        <a:t>2.</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B4437"/>
                    </a:solidFill>
                  </a:tcPr>
                </a:tc>
                <a:tc>
                  <a:txBody>
                    <a:bodyPr/>
                    <a:lstStyle/>
                    <a:p>
                      <a:pPr marL="68580" marR="0" lvl="0" indent="0" algn="l" rtl="0">
                        <a:lnSpc>
                          <a:spcPct val="114583"/>
                        </a:lnSpc>
                        <a:spcBef>
                          <a:spcPts val="0"/>
                        </a:spcBef>
                        <a:spcAft>
                          <a:spcPts val="0"/>
                        </a:spcAft>
                        <a:buNone/>
                      </a:pPr>
                      <a:r>
                        <a:rPr lang="en-US" sz="1200" i="1">
                          <a:latin typeface="Times New Roman"/>
                          <a:ea typeface="Times New Roman"/>
                          <a:cs typeface="Times New Roman"/>
                          <a:sym typeface="Times New Roman"/>
                        </a:rPr>
                        <a:t>Website </a:t>
                      </a:r>
                      <a:r>
                        <a:rPr lang="en-US" sz="1200">
                          <a:latin typeface="Times New Roman"/>
                          <a:ea typeface="Times New Roman"/>
                          <a:cs typeface="Times New Roman"/>
                          <a:sym typeface="Times New Roman"/>
                        </a:rPr>
                        <a:t>memberikan informasi yang terpercaya.</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420675">
                <a:tc>
                  <a:txBody>
                    <a:bodyPr/>
                    <a:lstStyle/>
                    <a:p>
                      <a:pPr marL="55245" marR="50800" lvl="0" indent="0" algn="ctr" rtl="0">
                        <a:lnSpc>
                          <a:spcPct val="114583"/>
                        </a:lnSpc>
                        <a:spcBef>
                          <a:spcPts val="0"/>
                        </a:spcBef>
                        <a:spcAft>
                          <a:spcPts val="0"/>
                        </a:spcAft>
                        <a:buNone/>
                      </a:pPr>
                      <a:r>
                        <a:rPr lang="en-US" sz="1200">
                          <a:solidFill>
                            <a:srgbClr val="FFFFFF"/>
                          </a:solidFill>
                          <a:latin typeface="Times New Roman"/>
                          <a:ea typeface="Times New Roman"/>
                          <a:cs typeface="Times New Roman"/>
                          <a:sym typeface="Times New Roman"/>
                        </a:rPr>
                        <a:t>3.</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B4437"/>
                    </a:solidFill>
                  </a:tcPr>
                </a:tc>
                <a:tc>
                  <a:txBody>
                    <a:bodyPr/>
                    <a:lstStyle/>
                    <a:p>
                      <a:pPr marL="68580" marR="0" lvl="0" indent="0" algn="l" rtl="0">
                        <a:lnSpc>
                          <a:spcPct val="114583"/>
                        </a:lnSpc>
                        <a:spcBef>
                          <a:spcPts val="0"/>
                        </a:spcBef>
                        <a:spcAft>
                          <a:spcPts val="0"/>
                        </a:spcAft>
                        <a:buNone/>
                      </a:pPr>
                      <a:r>
                        <a:rPr lang="en-US" sz="1200" i="1">
                          <a:latin typeface="Times New Roman"/>
                          <a:ea typeface="Times New Roman"/>
                          <a:cs typeface="Times New Roman"/>
                          <a:sym typeface="Times New Roman"/>
                        </a:rPr>
                        <a:t>Website </a:t>
                      </a:r>
                      <a:r>
                        <a:rPr lang="en-US" sz="1200">
                          <a:latin typeface="Times New Roman"/>
                          <a:ea typeface="Times New Roman"/>
                          <a:cs typeface="Times New Roman"/>
                          <a:sym typeface="Times New Roman"/>
                        </a:rPr>
                        <a:t>memberikan informasi yang valid dan relevan.</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23750">
                <a:tc>
                  <a:txBody>
                    <a:bodyPr/>
                    <a:lstStyle/>
                    <a:p>
                      <a:pPr marL="55245" marR="50800" lvl="0" indent="0" algn="ctr" rtl="0">
                        <a:lnSpc>
                          <a:spcPct val="114583"/>
                        </a:lnSpc>
                        <a:spcBef>
                          <a:spcPts val="0"/>
                        </a:spcBef>
                        <a:spcAft>
                          <a:spcPts val="0"/>
                        </a:spcAft>
                        <a:buNone/>
                      </a:pPr>
                      <a:r>
                        <a:rPr lang="en-US" sz="1200">
                          <a:solidFill>
                            <a:srgbClr val="FFFFFF"/>
                          </a:solidFill>
                          <a:latin typeface="Times New Roman"/>
                          <a:ea typeface="Times New Roman"/>
                          <a:cs typeface="Times New Roman"/>
                          <a:sym typeface="Times New Roman"/>
                        </a:rPr>
                        <a:t>4.</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B4437"/>
                    </a:solidFill>
                  </a:tcPr>
                </a:tc>
                <a:tc>
                  <a:txBody>
                    <a:bodyPr/>
                    <a:lstStyle/>
                    <a:p>
                      <a:pPr marL="68580" marR="0" lvl="0" indent="0" algn="l" rtl="0">
                        <a:lnSpc>
                          <a:spcPct val="114583"/>
                        </a:lnSpc>
                        <a:spcBef>
                          <a:spcPts val="0"/>
                        </a:spcBef>
                        <a:spcAft>
                          <a:spcPts val="0"/>
                        </a:spcAft>
                        <a:buNone/>
                      </a:pPr>
                      <a:r>
                        <a:rPr lang="en-US" sz="1200" i="1">
                          <a:latin typeface="Times New Roman"/>
                          <a:ea typeface="Times New Roman"/>
                          <a:cs typeface="Times New Roman"/>
                          <a:sym typeface="Times New Roman"/>
                        </a:rPr>
                        <a:t>Website </a:t>
                      </a:r>
                      <a:r>
                        <a:rPr lang="en-US" sz="1200">
                          <a:latin typeface="Times New Roman"/>
                          <a:ea typeface="Times New Roman"/>
                          <a:cs typeface="Times New Roman"/>
                          <a:sym typeface="Times New Roman"/>
                        </a:rPr>
                        <a:t>memberikan informasi yang lengkap dan terperinci.</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422725">
                <a:tc>
                  <a:txBody>
                    <a:bodyPr/>
                    <a:lstStyle/>
                    <a:p>
                      <a:pPr marL="55245" marR="50800" lvl="0" indent="0" algn="ctr" rtl="0">
                        <a:lnSpc>
                          <a:spcPct val="114583"/>
                        </a:lnSpc>
                        <a:spcBef>
                          <a:spcPts val="0"/>
                        </a:spcBef>
                        <a:spcAft>
                          <a:spcPts val="0"/>
                        </a:spcAft>
                        <a:buNone/>
                      </a:pPr>
                      <a:r>
                        <a:rPr lang="en-US" sz="1200">
                          <a:solidFill>
                            <a:srgbClr val="FFFFFF"/>
                          </a:solidFill>
                          <a:latin typeface="Times New Roman"/>
                          <a:ea typeface="Times New Roman"/>
                          <a:cs typeface="Times New Roman"/>
                          <a:sym typeface="Times New Roman"/>
                        </a:rPr>
                        <a:t>5.</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B4437"/>
                    </a:solidFill>
                  </a:tcPr>
                </a:tc>
                <a:tc>
                  <a:txBody>
                    <a:bodyPr/>
                    <a:lstStyle/>
                    <a:p>
                      <a:pPr marL="68580" marR="0" lvl="0" indent="0" algn="l" rtl="0">
                        <a:lnSpc>
                          <a:spcPct val="114583"/>
                        </a:lnSpc>
                        <a:spcBef>
                          <a:spcPts val="0"/>
                        </a:spcBef>
                        <a:spcAft>
                          <a:spcPts val="0"/>
                        </a:spcAft>
                        <a:buNone/>
                      </a:pPr>
                      <a:r>
                        <a:rPr lang="en-US" sz="1200">
                          <a:latin typeface="Times New Roman"/>
                          <a:ea typeface="Times New Roman"/>
                          <a:cs typeface="Times New Roman"/>
                          <a:sym typeface="Times New Roman"/>
                        </a:rPr>
                        <a:t>Informasi yang disajikan dalam </a:t>
                      </a:r>
                      <a:r>
                        <a:rPr lang="en-US" sz="1200" i="1">
                          <a:latin typeface="Times New Roman"/>
                          <a:ea typeface="Times New Roman"/>
                          <a:cs typeface="Times New Roman"/>
                          <a:sym typeface="Times New Roman"/>
                        </a:rPr>
                        <a:t>website </a:t>
                      </a:r>
                      <a:r>
                        <a:rPr lang="en-US" sz="1200">
                          <a:latin typeface="Times New Roman"/>
                          <a:ea typeface="Times New Roman"/>
                          <a:cs typeface="Times New Roman"/>
                          <a:sym typeface="Times New Roman"/>
                        </a:rPr>
                        <a:t>dalam format yang sesuai.</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bl>
          </a:graphicData>
        </a:graphic>
      </p:graphicFrame>
      <p:pic>
        <p:nvPicPr>
          <p:cNvPr id="346" name="Google Shape;346;p38"/>
          <p:cNvPicPr preferRelativeResize="0"/>
          <p:nvPr/>
        </p:nvPicPr>
        <p:blipFill rotWithShape="1">
          <a:blip r:embed="rId3">
            <a:alphaModFix/>
          </a:blip>
          <a:srcRect/>
          <a:stretch/>
        </p:blipFill>
        <p:spPr>
          <a:xfrm>
            <a:off x="10979280" y="232317"/>
            <a:ext cx="841581" cy="841581"/>
          </a:xfrm>
          <a:prstGeom prst="rect">
            <a:avLst/>
          </a:prstGeom>
          <a:noFill/>
          <a:ln>
            <a:noFill/>
          </a:ln>
        </p:spPr>
      </p:pic>
      <p:sp>
        <p:nvSpPr>
          <p:cNvPr id="347" name="Google Shape;347;p38"/>
          <p:cNvSpPr/>
          <p:nvPr/>
        </p:nvSpPr>
        <p:spPr>
          <a:xfrm>
            <a:off x="322925" y="1476325"/>
            <a:ext cx="3006000" cy="1200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8"/>
          <p:cNvSpPr/>
          <p:nvPr/>
        </p:nvSpPr>
        <p:spPr>
          <a:xfrm>
            <a:off x="466100" y="47100"/>
            <a:ext cx="871800" cy="1429200"/>
          </a:xfrm>
          <a:prstGeom prst="rect">
            <a:avLst/>
          </a:prstGeom>
          <a:solidFill>
            <a:schemeClr val="accent1"/>
          </a:solidFill>
          <a:ln w="12700" cap="flat" cmpd="sng">
            <a:solidFill>
              <a:srgbClr val="B6811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 name="Google Shape;349;p38"/>
          <p:cNvSpPr/>
          <p:nvPr/>
        </p:nvSpPr>
        <p:spPr>
          <a:xfrm>
            <a:off x="2748357" y="2676628"/>
            <a:ext cx="871800" cy="1212000"/>
          </a:xfrm>
          <a:prstGeom prst="rect">
            <a:avLst/>
          </a:prstGeom>
          <a:solidFill>
            <a:schemeClr val="accent1"/>
          </a:solidFill>
          <a:ln w="12700" cap="flat" cmpd="sng">
            <a:solidFill>
              <a:srgbClr val="B6811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0" name="Google Shape;350;p38"/>
          <p:cNvSpPr/>
          <p:nvPr/>
        </p:nvSpPr>
        <p:spPr>
          <a:xfrm>
            <a:off x="1876557" y="3888628"/>
            <a:ext cx="871800" cy="1212000"/>
          </a:xfrm>
          <a:prstGeom prst="rect">
            <a:avLst/>
          </a:prstGeom>
          <a:solidFill>
            <a:schemeClr val="accent1"/>
          </a:solidFill>
          <a:ln w="12700" cap="flat" cmpd="sng">
            <a:solidFill>
              <a:srgbClr val="B6811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1" name="Google Shape;351;p38"/>
          <p:cNvSpPr/>
          <p:nvPr/>
        </p:nvSpPr>
        <p:spPr>
          <a:xfrm>
            <a:off x="1004757" y="5100628"/>
            <a:ext cx="871800" cy="1212000"/>
          </a:xfrm>
          <a:prstGeom prst="rect">
            <a:avLst/>
          </a:prstGeom>
          <a:solidFill>
            <a:schemeClr val="accent1"/>
          </a:solidFill>
          <a:ln w="12700" cap="flat" cmpd="sng">
            <a:solidFill>
              <a:srgbClr val="B6811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52" name="Google Shape;352;p38"/>
          <p:cNvSpPr/>
          <p:nvPr/>
        </p:nvSpPr>
        <p:spPr>
          <a:xfrm>
            <a:off x="132950" y="6312627"/>
            <a:ext cx="871800" cy="545400"/>
          </a:xfrm>
          <a:prstGeom prst="rect">
            <a:avLst/>
          </a:prstGeom>
          <a:solidFill>
            <a:schemeClr val="accent1"/>
          </a:solidFill>
          <a:ln w="12700" cap="flat" cmpd="sng">
            <a:solidFill>
              <a:srgbClr val="B6811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1"/>
                                        </p:tgtEl>
                                        <p:attrNameLst>
                                          <p:attrName>style.visibility</p:attrName>
                                        </p:attrNameLst>
                                      </p:cBhvr>
                                      <p:to>
                                        <p:strVal val="visible"/>
                                      </p:to>
                                    </p:set>
                                    <p:animEffect transition="in" filter="fade">
                                      <p:cBhvr>
                                        <p:cTn id="7" dur="1000"/>
                                        <p:tgtEl>
                                          <p:spTgt spid="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9"/>
          <p:cNvSpPr txBox="1"/>
          <p:nvPr/>
        </p:nvSpPr>
        <p:spPr>
          <a:xfrm>
            <a:off x="262543" y="1522492"/>
            <a:ext cx="3155400" cy="12003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3600" b="1">
                <a:solidFill>
                  <a:schemeClr val="accent1"/>
                </a:solidFill>
                <a:latin typeface="Arial"/>
                <a:ea typeface="Arial"/>
                <a:cs typeface="Arial"/>
                <a:sym typeface="Arial"/>
              </a:rPr>
              <a:t>Perancangan</a:t>
            </a:r>
            <a:endParaRPr sz="3600" b="1">
              <a:solidFill>
                <a:schemeClr val="accent1"/>
              </a:solidFill>
              <a:latin typeface="Arial"/>
              <a:ea typeface="Arial"/>
              <a:cs typeface="Arial"/>
              <a:sym typeface="Arial"/>
            </a:endParaRPr>
          </a:p>
          <a:p>
            <a:pPr marL="0" marR="0" lvl="0" indent="0" algn="ctr" rtl="0">
              <a:spcBef>
                <a:spcPts val="0"/>
              </a:spcBef>
              <a:spcAft>
                <a:spcPts val="0"/>
              </a:spcAft>
              <a:buNone/>
            </a:pPr>
            <a:r>
              <a:rPr lang="en-US" sz="3600" b="1">
                <a:solidFill>
                  <a:schemeClr val="accent1"/>
                </a:solidFill>
                <a:latin typeface="Arial"/>
                <a:ea typeface="Arial"/>
                <a:cs typeface="Arial"/>
                <a:sym typeface="Arial"/>
              </a:rPr>
              <a:t>Kuesioner</a:t>
            </a:r>
            <a:endParaRPr sz="3600" b="1">
              <a:solidFill>
                <a:schemeClr val="accent1"/>
              </a:solidFill>
              <a:latin typeface="Arial"/>
              <a:ea typeface="Arial"/>
              <a:cs typeface="Arial"/>
              <a:sym typeface="Arial"/>
            </a:endParaRPr>
          </a:p>
        </p:txBody>
      </p:sp>
      <p:sp>
        <p:nvSpPr>
          <p:cNvPr id="358" name="Google Shape;358;p39"/>
          <p:cNvSpPr/>
          <p:nvPr/>
        </p:nvSpPr>
        <p:spPr>
          <a:xfrm>
            <a:off x="1204811" y="3787307"/>
            <a:ext cx="12192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200"/>
              <a:buFont typeface="Arial"/>
              <a:buNone/>
            </a:pPr>
            <a:br>
              <a:rPr lang="en-US" sz="1200" b="0" i="0" u="none" strike="noStrike" cap="none">
                <a:solidFill>
                  <a:schemeClr val="dk1"/>
                </a:solidFill>
                <a:latin typeface="Arial"/>
                <a:ea typeface="Arial"/>
                <a:cs typeface="Arial"/>
                <a:sym typeface="Arial"/>
              </a:rPr>
            </a:b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9" name="Google Shape;359;p39"/>
          <p:cNvSpPr txBox="1"/>
          <p:nvPr/>
        </p:nvSpPr>
        <p:spPr>
          <a:xfrm>
            <a:off x="3865657" y="1568655"/>
            <a:ext cx="151836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accent1"/>
                </a:solidFill>
                <a:latin typeface="Arial"/>
                <a:ea typeface="Arial"/>
                <a:cs typeface="Arial"/>
                <a:sym typeface="Arial"/>
              </a:rPr>
              <a:t>(Pernyataan)</a:t>
            </a:r>
            <a:endParaRPr sz="1800">
              <a:solidFill>
                <a:schemeClr val="accent1"/>
              </a:solidFill>
              <a:latin typeface="Arial"/>
              <a:ea typeface="Arial"/>
              <a:cs typeface="Arial"/>
              <a:sym typeface="Arial"/>
            </a:endParaRPr>
          </a:p>
        </p:txBody>
      </p:sp>
      <p:sp>
        <p:nvSpPr>
          <p:cNvPr id="360" name="Google Shape;360;p39"/>
          <p:cNvSpPr txBox="1"/>
          <p:nvPr/>
        </p:nvSpPr>
        <p:spPr>
          <a:xfrm>
            <a:off x="3865657" y="1937987"/>
            <a:ext cx="526297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accent1"/>
                </a:solidFill>
                <a:latin typeface="Arial"/>
                <a:ea typeface="Arial"/>
                <a:cs typeface="Arial"/>
                <a:sym typeface="Arial"/>
              </a:rPr>
              <a:t>C. Kualitas Interaksi Layanan (</a:t>
            </a:r>
            <a:r>
              <a:rPr lang="en-US" sz="1800" i="1">
                <a:solidFill>
                  <a:schemeClr val="accent1"/>
                </a:solidFill>
                <a:latin typeface="Arial"/>
                <a:ea typeface="Arial"/>
                <a:cs typeface="Arial"/>
                <a:sym typeface="Arial"/>
              </a:rPr>
              <a:t>Interaction Quality</a:t>
            </a:r>
            <a:r>
              <a:rPr lang="en-US" sz="1800">
                <a:solidFill>
                  <a:schemeClr val="accent1"/>
                </a:solidFill>
                <a:latin typeface="Arial"/>
                <a:ea typeface="Arial"/>
                <a:cs typeface="Arial"/>
                <a:sym typeface="Arial"/>
              </a:rPr>
              <a:t>)</a:t>
            </a:r>
            <a:endParaRPr sz="1800">
              <a:solidFill>
                <a:schemeClr val="accent1"/>
              </a:solidFill>
              <a:latin typeface="Arial"/>
              <a:ea typeface="Arial"/>
              <a:cs typeface="Arial"/>
              <a:sym typeface="Arial"/>
            </a:endParaRPr>
          </a:p>
        </p:txBody>
      </p:sp>
      <p:graphicFrame>
        <p:nvGraphicFramePr>
          <p:cNvPr id="361" name="Google Shape;361;p39"/>
          <p:cNvGraphicFramePr/>
          <p:nvPr/>
        </p:nvGraphicFramePr>
        <p:xfrm>
          <a:off x="4322955" y="2676651"/>
          <a:ext cx="7160200" cy="3171250"/>
        </p:xfrm>
        <a:graphic>
          <a:graphicData uri="http://schemas.openxmlformats.org/drawingml/2006/table">
            <a:tbl>
              <a:tblPr>
                <a:noFill/>
                <a:tableStyleId>{6748DB98-CCF4-419A-BDE8-D56678E90F0D}</a:tableStyleId>
              </a:tblPr>
              <a:tblGrid>
                <a:gridCol w="540225">
                  <a:extLst>
                    <a:ext uri="{9D8B030D-6E8A-4147-A177-3AD203B41FA5}">
                      <a16:colId xmlns:a16="http://schemas.microsoft.com/office/drawing/2014/main" val="20000"/>
                    </a:ext>
                  </a:extLst>
                </a:gridCol>
                <a:gridCol w="6619975">
                  <a:extLst>
                    <a:ext uri="{9D8B030D-6E8A-4147-A177-3AD203B41FA5}">
                      <a16:colId xmlns:a16="http://schemas.microsoft.com/office/drawing/2014/main" val="20001"/>
                    </a:ext>
                  </a:extLst>
                </a:gridCol>
              </a:tblGrid>
              <a:tr h="396875">
                <a:tc>
                  <a:txBody>
                    <a:bodyPr/>
                    <a:lstStyle/>
                    <a:p>
                      <a:pPr marL="55245" marR="50800" lvl="0" indent="0" algn="ctr" rtl="0">
                        <a:lnSpc>
                          <a:spcPct val="114583"/>
                        </a:lnSpc>
                        <a:spcBef>
                          <a:spcPts val="0"/>
                        </a:spcBef>
                        <a:spcAft>
                          <a:spcPts val="0"/>
                        </a:spcAft>
                        <a:buNone/>
                      </a:pPr>
                      <a:r>
                        <a:rPr lang="en-US" sz="1200" b="1">
                          <a:solidFill>
                            <a:srgbClr val="FFFFFF"/>
                          </a:solidFill>
                          <a:latin typeface="Times New Roman"/>
                          <a:ea typeface="Times New Roman"/>
                          <a:cs typeface="Times New Roman"/>
                          <a:sym typeface="Times New Roman"/>
                        </a:rPr>
                        <a:t>No.</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B4437"/>
                    </a:solidFill>
                  </a:tcPr>
                </a:tc>
                <a:tc>
                  <a:txBody>
                    <a:bodyPr/>
                    <a:lstStyle/>
                    <a:p>
                      <a:pPr marL="1830704" marR="1826895" lvl="0" indent="0" algn="ctr" rtl="0">
                        <a:lnSpc>
                          <a:spcPct val="114583"/>
                        </a:lnSpc>
                        <a:spcBef>
                          <a:spcPts val="0"/>
                        </a:spcBef>
                        <a:spcAft>
                          <a:spcPts val="0"/>
                        </a:spcAft>
                        <a:buNone/>
                      </a:pPr>
                      <a:r>
                        <a:rPr lang="en-US" sz="1200" b="1">
                          <a:solidFill>
                            <a:srgbClr val="FFFFFF"/>
                          </a:solidFill>
                          <a:latin typeface="Times New Roman"/>
                          <a:ea typeface="Times New Roman"/>
                          <a:cs typeface="Times New Roman"/>
                          <a:sym typeface="Times New Roman"/>
                        </a:rPr>
                        <a:t>Pernyataan</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B4437"/>
                    </a:solidFill>
                  </a:tcPr>
                </a:tc>
                <a:extLst>
                  <a:ext uri="{0D108BD9-81ED-4DB2-BD59-A6C34878D82A}">
                    <a16:rowId xmlns:a16="http://schemas.microsoft.com/office/drawing/2014/main" val="10000"/>
                  </a:ext>
                </a:extLst>
              </a:tr>
              <a:tr h="396875">
                <a:tc>
                  <a:txBody>
                    <a:bodyPr/>
                    <a:lstStyle/>
                    <a:p>
                      <a:pPr marL="55245" marR="50800" lvl="0" indent="0" algn="ctr" rtl="0">
                        <a:lnSpc>
                          <a:spcPct val="114583"/>
                        </a:lnSpc>
                        <a:spcBef>
                          <a:spcPts val="0"/>
                        </a:spcBef>
                        <a:spcAft>
                          <a:spcPts val="0"/>
                        </a:spcAft>
                        <a:buNone/>
                      </a:pPr>
                      <a:r>
                        <a:rPr lang="en-US" sz="1200">
                          <a:solidFill>
                            <a:srgbClr val="FFFFFF"/>
                          </a:solidFill>
                          <a:latin typeface="Times New Roman"/>
                          <a:ea typeface="Times New Roman"/>
                          <a:cs typeface="Times New Roman"/>
                          <a:sym typeface="Times New Roman"/>
                        </a:rPr>
                        <a:t>1.</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B4437"/>
                    </a:solidFill>
                  </a:tcPr>
                </a:tc>
                <a:tc>
                  <a:txBody>
                    <a:bodyPr/>
                    <a:lstStyle/>
                    <a:p>
                      <a:pPr marL="68580" marR="0" lvl="0" indent="0" algn="l" rtl="0">
                        <a:lnSpc>
                          <a:spcPct val="114583"/>
                        </a:lnSpc>
                        <a:spcBef>
                          <a:spcPts val="0"/>
                        </a:spcBef>
                        <a:spcAft>
                          <a:spcPts val="0"/>
                        </a:spcAft>
                        <a:buNone/>
                      </a:pPr>
                      <a:r>
                        <a:rPr lang="en-US" sz="1200" i="1">
                          <a:latin typeface="Times New Roman"/>
                          <a:ea typeface="Times New Roman"/>
                          <a:cs typeface="Times New Roman"/>
                          <a:sym typeface="Times New Roman"/>
                        </a:rPr>
                        <a:t>Website </a:t>
                      </a:r>
                      <a:r>
                        <a:rPr lang="en-US" sz="1200">
                          <a:latin typeface="Times New Roman"/>
                          <a:ea typeface="Times New Roman"/>
                          <a:cs typeface="Times New Roman"/>
                          <a:sym typeface="Times New Roman"/>
                        </a:rPr>
                        <a:t>memiliki reputasi yang baik.</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94975">
                <a:tc>
                  <a:txBody>
                    <a:bodyPr/>
                    <a:lstStyle/>
                    <a:p>
                      <a:pPr marL="55245" marR="50800" lvl="0" indent="0" algn="ctr" rtl="0">
                        <a:lnSpc>
                          <a:spcPct val="114583"/>
                        </a:lnSpc>
                        <a:spcBef>
                          <a:spcPts val="0"/>
                        </a:spcBef>
                        <a:spcAft>
                          <a:spcPts val="0"/>
                        </a:spcAft>
                        <a:buNone/>
                      </a:pPr>
                      <a:r>
                        <a:rPr lang="en-US" sz="1200">
                          <a:solidFill>
                            <a:srgbClr val="FFFFFF"/>
                          </a:solidFill>
                          <a:latin typeface="Times New Roman"/>
                          <a:ea typeface="Times New Roman"/>
                          <a:cs typeface="Times New Roman"/>
                          <a:sym typeface="Times New Roman"/>
                        </a:rPr>
                        <a:t>2.</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B4437"/>
                    </a:solidFill>
                  </a:tcPr>
                </a:tc>
                <a:tc>
                  <a:txBody>
                    <a:bodyPr/>
                    <a:lstStyle/>
                    <a:p>
                      <a:pPr marL="68580" marR="0" lvl="0" indent="0" algn="l" rtl="0">
                        <a:lnSpc>
                          <a:spcPct val="114583"/>
                        </a:lnSpc>
                        <a:spcBef>
                          <a:spcPts val="0"/>
                        </a:spcBef>
                        <a:spcAft>
                          <a:spcPts val="0"/>
                        </a:spcAft>
                        <a:buNone/>
                      </a:pPr>
                      <a:r>
                        <a:rPr lang="en-US" sz="1200" i="1">
                          <a:latin typeface="Times New Roman"/>
                          <a:ea typeface="Times New Roman"/>
                          <a:cs typeface="Times New Roman"/>
                          <a:sym typeface="Times New Roman"/>
                        </a:rPr>
                        <a:t>Website </a:t>
                      </a:r>
                      <a:r>
                        <a:rPr lang="en-US" sz="1200">
                          <a:latin typeface="Times New Roman"/>
                          <a:ea typeface="Times New Roman"/>
                          <a:cs typeface="Times New Roman"/>
                          <a:sym typeface="Times New Roman"/>
                        </a:rPr>
                        <a:t>sangat menjaga informasi pribadi saya.</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96875">
                <a:tc>
                  <a:txBody>
                    <a:bodyPr/>
                    <a:lstStyle/>
                    <a:p>
                      <a:pPr marL="55245" marR="50800" lvl="0" indent="0" algn="ctr" rtl="0">
                        <a:lnSpc>
                          <a:spcPct val="114583"/>
                        </a:lnSpc>
                        <a:spcBef>
                          <a:spcPts val="0"/>
                        </a:spcBef>
                        <a:spcAft>
                          <a:spcPts val="0"/>
                        </a:spcAft>
                        <a:buNone/>
                      </a:pPr>
                      <a:r>
                        <a:rPr lang="en-US" sz="1200">
                          <a:solidFill>
                            <a:srgbClr val="FFFFFF"/>
                          </a:solidFill>
                          <a:latin typeface="Times New Roman"/>
                          <a:ea typeface="Times New Roman"/>
                          <a:cs typeface="Times New Roman"/>
                          <a:sym typeface="Times New Roman"/>
                        </a:rPr>
                        <a:t>3.</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B4437"/>
                    </a:solidFill>
                  </a:tcPr>
                </a:tc>
                <a:tc>
                  <a:txBody>
                    <a:bodyPr/>
                    <a:lstStyle/>
                    <a:p>
                      <a:pPr marL="68580" marR="0" lvl="0" indent="0" algn="l" rtl="0">
                        <a:lnSpc>
                          <a:spcPct val="114583"/>
                        </a:lnSpc>
                        <a:spcBef>
                          <a:spcPts val="0"/>
                        </a:spcBef>
                        <a:spcAft>
                          <a:spcPts val="0"/>
                        </a:spcAft>
                        <a:buNone/>
                      </a:pPr>
                      <a:r>
                        <a:rPr lang="en-US" sz="1200" i="1">
                          <a:latin typeface="Times New Roman"/>
                          <a:ea typeface="Times New Roman"/>
                          <a:cs typeface="Times New Roman"/>
                          <a:sym typeface="Times New Roman"/>
                        </a:rPr>
                        <a:t>Website </a:t>
                      </a:r>
                      <a:r>
                        <a:rPr lang="en-US" sz="1200">
                          <a:latin typeface="Times New Roman"/>
                          <a:ea typeface="Times New Roman"/>
                          <a:cs typeface="Times New Roman"/>
                          <a:sym typeface="Times New Roman"/>
                        </a:rPr>
                        <a:t>memberikan ruang untuk personalisasi bagi pengguna.</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792825">
                <a:tc>
                  <a:txBody>
                    <a:bodyPr/>
                    <a:lstStyle/>
                    <a:p>
                      <a:pPr marL="55245" marR="50800" lvl="0" indent="0" algn="ctr" rtl="0">
                        <a:spcBef>
                          <a:spcPts val="0"/>
                        </a:spcBef>
                        <a:spcAft>
                          <a:spcPts val="0"/>
                        </a:spcAft>
                        <a:buNone/>
                      </a:pPr>
                      <a:r>
                        <a:rPr lang="en-US" sz="1200">
                          <a:solidFill>
                            <a:srgbClr val="FFFFFF"/>
                          </a:solidFill>
                          <a:latin typeface="Times New Roman"/>
                          <a:ea typeface="Times New Roman"/>
                          <a:cs typeface="Times New Roman"/>
                          <a:sym typeface="Times New Roman"/>
                        </a:rPr>
                        <a:t>4.</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B4437"/>
                    </a:solidFill>
                  </a:tcPr>
                </a:tc>
                <a:tc>
                  <a:txBody>
                    <a:bodyPr/>
                    <a:lstStyle/>
                    <a:p>
                      <a:pPr marL="68580" marR="0" lvl="0" indent="0" algn="l" rtl="0">
                        <a:lnSpc>
                          <a:spcPct val="114583"/>
                        </a:lnSpc>
                        <a:spcBef>
                          <a:spcPts val="0"/>
                        </a:spcBef>
                        <a:spcAft>
                          <a:spcPts val="0"/>
                        </a:spcAft>
                        <a:buNone/>
                      </a:pPr>
                      <a:r>
                        <a:rPr lang="en-US" sz="1200">
                          <a:latin typeface="Times New Roman"/>
                          <a:ea typeface="Times New Roman"/>
                          <a:cs typeface="Times New Roman"/>
                          <a:sym typeface="Times New Roman"/>
                        </a:rPr>
                        <a:t>Saya merasa aman saat berinteraksi dengan website (seperti mencari</a:t>
                      </a:r>
                      <a:endParaRPr sz="1100">
                        <a:latin typeface="Times New Roman"/>
                        <a:ea typeface="Times New Roman"/>
                        <a:cs typeface="Times New Roman"/>
                        <a:sym typeface="Times New Roman"/>
                      </a:endParaRPr>
                    </a:p>
                    <a:p>
                      <a:pPr marL="68580" marR="0" lvl="0" indent="0" algn="l" rtl="0">
                        <a:spcBef>
                          <a:spcPts val="695"/>
                        </a:spcBef>
                        <a:spcAft>
                          <a:spcPts val="0"/>
                        </a:spcAft>
                        <a:buNone/>
                      </a:pPr>
                      <a:r>
                        <a:rPr lang="en-US" sz="1200">
                          <a:latin typeface="Times New Roman"/>
                          <a:ea typeface="Times New Roman"/>
                          <a:cs typeface="Times New Roman"/>
                          <a:sym typeface="Times New Roman"/>
                        </a:rPr>
                        <a:t>status KJP Plus).</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792825">
                <a:tc>
                  <a:txBody>
                    <a:bodyPr/>
                    <a:lstStyle/>
                    <a:p>
                      <a:pPr marL="55245" marR="50800" lvl="0" indent="0" algn="ctr" rtl="0">
                        <a:spcBef>
                          <a:spcPts val="0"/>
                        </a:spcBef>
                        <a:spcAft>
                          <a:spcPts val="0"/>
                        </a:spcAft>
                        <a:buNone/>
                      </a:pPr>
                      <a:r>
                        <a:rPr lang="en-US" sz="1200">
                          <a:solidFill>
                            <a:srgbClr val="FFFFFF"/>
                          </a:solidFill>
                          <a:latin typeface="Times New Roman"/>
                          <a:ea typeface="Times New Roman"/>
                          <a:cs typeface="Times New Roman"/>
                          <a:sym typeface="Times New Roman"/>
                        </a:rPr>
                        <a:t>5.</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B4437"/>
                    </a:solidFill>
                  </a:tcPr>
                </a:tc>
                <a:tc>
                  <a:txBody>
                    <a:bodyPr/>
                    <a:lstStyle/>
                    <a:p>
                      <a:pPr marL="68580" marR="0" lvl="0" indent="0" algn="l" rtl="0">
                        <a:lnSpc>
                          <a:spcPct val="114583"/>
                        </a:lnSpc>
                        <a:spcBef>
                          <a:spcPts val="0"/>
                        </a:spcBef>
                        <a:spcAft>
                          <a:spcPts val="0"/>
                        </a:spcAft>
                        <a:buNone/>
                      </a:pPr>
                      <a:r>
                        <a:rPr lang="en-US" sz="1200">
                          <a:latin typeface="Times New Roman"/>
                          <a:ea typeface="Times New Roman"/>
                          <a:cs typeface="Times New Roman"/>
                          <a:sym typeface="Times New Roman"/>
                        </a:rPr>
                        <a:t>Saya merasa yakin bahwa semua informasi dan layanan dalam </a:t>
                      </a:r>
                      <a:r>
                        <a:rPr lang="en-US" sz="1200" i="1">
                          <a:latin typeface="Times New Roman"/>
                          <a:ea typeface="Times New Roman"/>
                          <a:cs typeface="Times New Roman"/>
                          <a:sym typeface="Times New Roman"/>
                        </a:rPr>
                        <a:t>website</a:t>
                      </a:r>
                      <a:endParaRPr sz="1100">
                        <a:latin typeface="Times New Roman"/>
                        <a:ea typeface="Times New Roman"/>
                        <a:cs typeface="Times New Roman"/>
                        <a:sym typeface="Times New Roman"/>
                      </a:endParaRPr>
                    </a:p>
                    <a:p>
                      <a:pPr marL="68580" marR="0" lvl="0" indent="0" algn="l" rtl="0">
                        <a:spcBef>
                          <a:spcPts val="695"/>
                        </a:spcBef>
                        <a:spcAft>
                          <a:spcPts val="0"/>
                        </a:spcAft>
                        <a:buNone/>
                      </a:pPr>
                      <a:r>
                        <a:rPr lang="en-US" sz="1200">
                          <a:latin typeface="Times New Roman"/>
                          <a:ea typeface="Times New Roman"/>
                          <a:cs typeface="Times New Roman"/>
                          <a:sym typeface="Times New Roman"/>
                        </a:rPr>
                        <a:t>berjalan dengan baik dan optimal sesuai yang saya harapkan.</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bl>
          </a:graphicData>
        </a:graphic>
      </p:graphicFrame>
      <p:pic>
        <p:nvPicPr>
          <p:cNvPr id="362" name="Google Shape;362;p39"/>
          <p:cNvPicPr preferRelativeResize="0"/>
          <p:nvPr/>
        </p:nvPicPr>
        <p:blipFill rotWithShape="1">
          <a:blip r:embed="rId3">
            <a:alphaModFix/>
          </a:blip>
          <a:srcRect/>
          <a:stretch/>
        </p:blipFill>
        <p:spPr>
          <a:xfrm>
            <a:off x="11022255" y="246642"/>
            <a:ext cx="841581" cy="841581"/>
          </a:xfrm>
          <a:prstGeom prst="rect">
            <a:avLst/>
          </a:prstGeom>
          <a:noFill/>
          <a:ln>
            <a:noFill/>
          </a:ln>
        </p:spPr>
      </p:pic>
      <p:sp>
        <p:nvSpPr>
          <p:cNvPr id="363" name="Google Shape;363;p39"/>
          <p:cNvSpPr/>
          <p:nvPr/>
        </p:nvSpPr>
        <p:spPr>
          <a:xfrm>
            <a:off x="337250" y="1522500"/>
            <a:ext cx="3006000" cy="1200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9"/>
          <p:cNvSpPr/>
          <p:nvPr/>
        </p:nvSpPr>
        <p:spPr>
          <a:xfrm>
            <a:off x="448350" y="61452"/>
            <a:ext cx="871800" cy="1461000"/>
          </a:xfrm>
          <a:prstGeom prst="rect">
            <a:avLst/>
          </a:prstGeom>
          <a:solidFill>
            <a:schemeClr val="accent1"/>
          </a:solidFill>
          <a:ln w="12700" cap="flat" cmpd="sng">
            <a:solidFill>
              <a:srgbClr val="B6811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5" name="Google Shape;365;p39"/>
          <p:cNvSpPr/>
          <p:nvPr/>
        </p:nvSpPr>
        <p:spPr>
          <a:xfrm>
            <a:off x="2791307" y="2722803"/>
            <a:ext cx="871800" cy="1212000"/>
          </a:xfrm>
          <a:prstGeom prst="rect">
            <a:avLst/>
          </a:prstGeom>
          <a:solidFill>
            <a:schemeClr val="accent1"/>
          </a:solidFill>
          <a:ln w="12700" cap="flat" cmpd="sng">
            <a:solidFill>
              <a:srgbClr val="B6811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6" name="Google Shape;366;p39"/>
          <p:cNvSpPr/>
          <p:nvPr/>
        </p:nvSpPr>
        <p:spPr>
          <a:xfrm>
            <a:off x="1919507" y="3934803"/>
            <a:ext cx="871800" cy="1212000"/>
          </a:xfrm>
          <a:prstGeom prst="rect">
            <a:avLst/>
          </a:prstGeom>
          <a:solidFill>
            <a:schemeClr val="accent1"/>
          </a:solidFill>
          <a:ln w="12700" cap="flat" cmpd="sng">
            <a:solidFill>
              <a:srgbClr val="B6811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7" name="Google Shape;367;p39"/>
          <p:cNvSpPr/>
          <p:nvPr/>
        </p:nvSpPr>
        <p:spPr>
          <a:xfrm>
            <a:off x="1047707" y="5146803"/>
            <a:ext cx="871800" cy="1212000"/>
          </a:xfrm>
          <a:prstGeom prst="rect">
            <a:avLst/>
          </a:prstGeom>
          <a:solidFill>
            <a:schemeClr val="accent1"/>
          </a:solidFill>
          <a:ln w="12700" cap="flat" cmpd="sng">
            <a:solidFill>
              <a:srgbClr val="B6811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8" name="Google Shape;368;p39"/>
          <p:cNvSpPr/>
          <p:nvPr/>
        </p:nvSpPr>
        <p:spPr>
          <a:xfrm>
            <a:off x="175900" y="6358802"/>
            <a:ext cx="871800" cy="499200"/>
          </a:xfrm>
          <a:prstGeom prst="rect">
            <a:avLst/>
          </a:prstGeom>
          <a:solidFill>
            <a:schemeClr val="accent1"/>
          </a:solidFill>
          <a:ln w="12700" cap="flat" cmpd="sng">
            <a:solidFill>
              <a:srgbClr val="B6811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7"/>
                                        </p:tgtEl>
                                        <p:attrNameLst>
                                          <p:attrName>style.visibility</p:attrName>
                                        </p:attrNameLst>
                                      </p:cBhvr>
                                      <p:to>
                                        <p:strVal val="visible"/>
                                      </p:to>
                                    </p:set>
                                    <p:animEffect transition="in" filter="fade">
                                      <p:cBhvr>
                                        <p:cTn id="7" dur="1000"/>
                                        <p:tgtEl>
                                          <p:spTgt spid="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372"/>
        <p:cNvGrpSpPr/>
        <p:nvPr/>
      </p:nvGrpSpPr>
      <p:grpSpPr>
        <a:xfrm>
          <a:off x="0" y="0"/>
          <a:ext cx="0" cy="0"/>
          <a:chOff x="0" y="0"/>
          <a:chExt cx="0" cy="0"/>
        </a:xfrm>
      </p:grpSpPr>
      <p:sp>
        <p:nvSpPr>
          <p:cNvPr id="373" name="Google Shape;373;p40"/>
          <p:cNvSpPr txBox="1"/>
          <p:nvPr/>
        </p:nvSpPr>
        <p:spPr>
          <a:xfrm>
            <a:off x="7450358" y="1743653"/>
            <a:ext cx="3155516" cy="1323439"/>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4000" b="1">
                <a:solidFill>
                  <a:schemeClr val="accent1"/>
                </a:solidFill>
                <a:latin typeface="Arial"/>
                <a:ea typeface="Arial"/>
                <a:cs typeface="Arial"/>
                <a:sym typeface="Arial"/>
              </a:rPr>
              <a:t>Rancangan</a:t>
            </a:r>
            <a:endParaRPr sz="4000" b="1">
              <a:solidFill>
                <a:schemeClr val="accent1"/>
              </a:solidFill>
              <a:latin typeface="Arial"/>
              <a:ea typeface="Arial"/>
              <a:cs typeface="Arial"/>
              <a:sym typeface="Arial"/>
            </a:endParaRPr>
          </a:p>
          <a:p>
            <a:pPr marL="0" marR="0" lvl="0" indent="0" algn="r" rtl="0">
              <a:spcBef>
                <a:spcPts val="0"/>
              </a:spcBef>
              <a:spcAft>
                <a:spcPts val="0"/>
              </a:spcAft>
              <a:buNone/>
            </a:pPr>
            <a:r>
              <a:rPr lang="en-US" sz="4000" b="1">
                <a:solidFill>
                  <a:schemeClr val="accent1"/>
                </a:solidFill>
                <a:latin typeface="Arial"/>
                <a:ea typeface="Arial"/>
                <a:cs typeface="Arial"/>
                <a:sym typeface="Arial"/>
              </a:rPr>
              <a:t>Pernyataan</a:t>
            </a:r>
            <a:endParaRPr sz="4000" b="1">
              <a:solidFill>
                <a:schemeClr val="accent1"/>
              </a:solidFill>
              <a:latin typeface="Arial"/>
              <a:ea typeface="Arial"/>
              <a:cs typeface="Arial"/>
              <a:sym typeface="Arial"/>
            </a:endParaRPr>
          </a:p>
        </p:txBody>
      </p:sp>
      <p:sp>
        <p:nvSpPr>
          <p:cNvPr id="374" name="Google Shape;374;p40"/>
          <p:cNvSpPr/>
          <p:nvPr/>
        </p:nvSpPr>
        <p:spPr>
          <a:xfrm>
            <a:off x="1204811" y="3787307"/>
            <a:ext cx="12192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200"/>
              <a:buFont typeface="Arial"/>
              <a:buNone/>
            </a:pPr>
            <a:br>
              <a:rPr lang="en-US" sz="1200" b="0" i="0" u="none" strike="noStrike" cap="none">
                <a:solidFill>
                  <a:schemeClr val="dk1"/>
                </a:solidFill>
                <a:latin typeface="Arial"/>
                <a:ea typeface="Arial"/>
                <a:cs typeface="Arial"/>
                <a:sym typeface="Arial"/>
              </a:rPr>
            </a:b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graphicFrame>
        <p:nvGraphicFramePr>
          <p:cNvPr id="375" name="Google Shape;375;p40"/>
          <p:cNvGraphicFramePr/>
          <p:nvPr/>
        </p:nvGraphicFramePr>
        <p:xfrm>
          <a:off x="1354314" y="1040456"/>
          <a:ext cx="4805050" cy="1612900"/>
        </p:xfrm>
        <a:graphic>
          <a:graphicData uri="http://schemas.openxmlformats.org/drawingml/2006/table">
            <a:tbl>
              <a:tblPr>
                <a:noFill/>
                <a:tableStyleId>{6748DB98-CCF4-419A-BDE8-D56678E90F0D}</a:tableStyleId>
              </a:tblPr>
              <a:tblGrid>
                <a:gridCol w="382275">
                  <a:extLst>
                    <a:ext uri="{9D8B030D-6E8A-4147-A177-3AD203B41FA5}">
                      <a16:colId xmlns:a16="http://schemas.microsoft.com/office/drawing/2014/main" val="20000"/>
                    </a:ext>
                  </a:extLst>
                </a:gridCol>
                <a:gridCol w="2626350">
                  <a:extLst>
                    <a:ext uri="{9D8B030D-6E8A-4147-A177-3AD203B41FA5}">
                      <a16:colId xmlns:a16="http://schemas.microsoft.com/office/drawing/2014/main" val="20001"/>
                    </a:ext>
                  </a:extLst>
                </a:gridCol>
                <a:gridCol w="361325">
                  <a:extLst>
                    <a:ext uri="{9D8B030D-6E8A-4147-A177-3AD203B41FA5}">
                      <a16:colId xmlns:a16="http://schemas.microsoft.com/office/drawing/2014/main" val="20002"/>
                    </a:ext>
                  </a:extLst>
                </a:gridCol>
                <a:gridCol w="360675">
                  <a:extLst>
                    <a:ext uri="{9D8B030D-6E8A-4147-A177-3AD203B41FA5}">
                      <a16:colId xmlns:a16="http://schemas.microsoft.com/office/drawing/2014/main" val="20003"/>
                    </a:ext>
                  </a:extLst>
                </a:gridCol>
                <a:gridCol w="360675">
                  <a:extLst>
                    <a:ext uri="{9D8B030D-6E8A-4147-A177-3AD203B41FA5}">
                      <a16:colId xmlns:a16="http://schemas.microsoft.com/office/drawing/2014/main" val="20004"/>
                    </a:ext>
                  </a:extLst>
                </a:gridCol>
                <a:gridCol w="356875">
                  <a:extLst>
                    <a:ext uri="{9D8B030D-6E8A-4147-A177-3AD203B41FA5}">
                      <a16:colId xmlns:a16="http://schemas.microsoft.com/office/drawing/2014/main" val="20005"/>
                    </a:ext>
                  </a:extLst>
                </a:gridCol>
                <a:gridCol w="356875">
                  <a:extLst>
                    <a:ext uri="{9D8B030D-6E8A-4147-A177-3AD203B41FA5}">
                      <a16:colId xmlns:a16="http://schemas.microsoft.com/office/drawing/2014/main" val="20006"/>
                    </a:ext>
                  </a:extLst>
                </a:gridCol>
              </a:tblGrid>
              <a:tr h="266075">
                <a:tc rowSpan="2">
                  <a:txBody>
                    <a:bodyPr/>
                    <a:lstStyle/>
                    <a:p>
                      <a:pPr marL="0" marR="0" lvl="0" indent="0" algn="l" rtl="0">
                        <a:spcBef>
                          <a:spcPts val="0"/>
                        </a:spcBef>
                        <a:spcAft>
                          <a:spcPts val="0"/>
                        </a:spcAft>
                        <a:buNone/>
                      </a:pPr>
                      <a:r>
                        <a:rPr lang="en-US" sz="1800" b="1" i="1">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p>
                      <a:pPr marL="77470" marR="0" lvl="0" indent="0" algn="l" rtl="0">
                        <a:spcBef>
                          <a:spcPts val="5"/>
                        </a:spcBef>
                        <a:spcAft>
                          <a:spcPts val="0"/>
                        </a:spcAft>
                        <a:buNone/>
                      </a:pPr>
                      <a:r>
                        <a:rPr lang="en-US" sz="1200" b="1">
                          <a:solidFill>
                            <a:srgbClr val="FFFFFF"/>
                          </a:solidFill>
                          <a:latin typeface="Times New Roman"/>
                          <a:ea typeface="Times New Roman"/>
                          <a:cs typeface="Times New Roman"/>
                          <a:sym typeface="Times New Roman"/>
                        </a:rPr>
                        <a:t>No.</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B4437"/>
                    </a:solidFill>
                  </a:tcPr>
                </a:tc>
                <a:tc rowSpan="2">
                  <a:txBody>
                    <a:bodyPr/>
                    <a:lstStyle/>
                    <a:p>
                      <a:pPr marL="0" marR="0" lvl="0" indent="0" algn="l" rtl="0">
                        <a:spcBef>
                          <a:spcPts val="0"/>
                        </a:spcBef>
                        <a:spcAft>
                          <a:spcPts val="0"/>
                        </a:spcAft>
                        <a:buNone/>
                      </a:pPr>
                      <a:r>
                        <a:rPr lang="en-US" sz="1800" b="1" i="1">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p>
                      <a:pPr marL="922655" marR="918210" lvl="0" indent="0" algn="ctr" rtl="0">
                        <a:spcBef>
                          <a:spcPts val="5"/>
                        </a:spcBef>
                        <a:spcAft>
                          <a:spcPts val="0"/>
                        </a:spcAft>
                        <a:buNone/>
                      </a:pPr>
                      <a:r>
                        <a:rPr lang="en-US" sz="1200" b="1">
                          <a:solidFill>
                            <a:srgbClr val="FFFFFF"/>
                          </a:solidFill>
                          <a:latin typeface="Times New Roman"/>
                          <a:ea typeface="Times New Roman"/>
                          <a:cs typeface="Times New Roman"/>
                          <a:sym typeface="Times New Roman"/>
                        </a:rPr>
                        <a:t>Pernyataan</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B4437"/>
                    </a:solidFill>
                  </a:tcPr>
                </a:tc>
                <a:tc gridSpan="5">
                  <a:txBody>
                    <a:bodyPr/>
                    <a:lstStyle/>
                    <a:p>
                      <a:pPr marL="593725" marR="588645" lvl="0" indent="0" algn="ctr" rtl="0">
                        <a:lnSpc>
                          <a:spcPct val="114583"/>
                        </a:lnSpc>
                        <a:spcBef>
                          <a:spcPts val="0"/>
                        </a:spcBef>
                        <a:spcAft>
                          <a:spcPts val="0"/>
                        </a:spcAft>
                        <a:buNone/>
                      </a:pPr>
                      <a:r>
                        <a:rPr lang="en-US" sz="1200" b="1">
                          <a:solidFill>
                            <a:srgbClr val="FFFFFF"/>
                          </a:solidFill>
                          <a:latin typeface="Times New Roman"/>
                          <a:ea typeface="Times New Roman"/>
                          <a:cs typeface="Times New Roman"/>
                          <a:sym typeface="Times New Roman"/>
                        </a:rPr>
                        <a:t>Jawaban</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B443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25775">
                <a:tc vMerge="1">
                  <a:txBody>
                    <a:bodyPr/>
                    <a:lstStyle/>
                    <a:p>
                      <a:endParaRPr lang="en-US"/>
                    </a:p>
                  </a:txBody>
                  <a:tcPr/>
                </a:tc>
                <a:tc vMerge="1">
                  <a:txBody>
                    <a:bodyPr/>
                    <a:lstStyle/>
                    <a:p>
                      <a:endParaRPr lang="en-US"/>
                    </a:p>
                  </a:txBody>
                  <a:tcPr/>
                </a:tc>
                <a:tc>
                  <a:txBody>
                    <a:bodyPr/>
                    <a:lstStyle/>
                    <a:p>
                      <a:pPr marL="74295" marR="67945" lvl="0" indent="0" algn="ctr" rtl="0">
                        <a:lnSpc>
                          <a:spcPct val="115000"/>
                        </a:lnSpc>
                        <a:spcBef>
                          <a:spcPts val="0"/>
                        </a:spcBef>
                        <a:spcAft>
                          <a:spcPts val="0"/>
                        </a:spcAft>
                        <a:buNone/>
                      </a:pPr>
                      <a:r>
                        <a:rPr lang="en-US" sz="1200" b="1">
                          <a:solidFill>
                            <a:srgbClr val="FFFFFF"/>
                          </a:solidFill>
                          <a:latin typeface="Times New Roman"/>
                          <a:ea typeface="Times New Roman"/>
                          <a:cs typeface="Times New Roman"/>
                          <a:sym typeface="Times New Roman"/>
                        </a:rPr>
                        <a:t>ST</a:t>
                      </a:r>
                      <a:endParaRPr sz="1100">
                        <a:latin typeface="Times New Roman"/>
                        <a:ea typeface="Times New Roman"/>
                        <a:cs typeface="Times New Roman"/>
                        <a:sym typeface="Times New Roman"/>
                      </a:endParaRPr>
                    </a:p>
                    <a:p>
                      <a:pPr marL="4445" marR="0" lvl="0" indent="0" algn="ctr" rtl="0">
                        <a:spcBef>
                          <a:spcPts val="695"/>
                        </a:spcBef>
                        <a:spcAft>
                          <a:spcPts val="0"/>
                        </a:spcAft>
                        <a:buNone/>
                      </a:pPr>
                      <a:r>
                        <a:rPr lang="en-US" sz="1200" b="1">
                          <a:solidFill>
                            <a:srgbClr val="FFFFFF"/>
                          </a:solidFill>
                          <a:latin typeface="Times New Roman"/>
                          <a:ea typeface="Times New Roman"/>
                          <a:cs typeface="Times New Roman"/>
                          <a:sym typeface="Times New Roman"/>
                        </a:rPr>
                        <a:t>S</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B4437"/>
                    </a:solidFill>
                  </a:tcPr>
                </a:tc>
                <a:tc>
                  <a:txBody>
                    <a:bodyPr/>
                    <a:lstStyle/>
                    <a:p>
                      <a:pPr marL="85090" marR="0" lvl="0" indent="0" algn="l" rtl="0">
                        <a:lnSpc>
                          <a:spcPct val="115000"/>
                        </a:lnSpc>
                        <a:spcBef>
                          <a:spcPts val="0"/>
                        </a:spcBef>
                        <a:spcAft>
                          <a:spcPts val="0"/>
                        </a:spcAft>
                        <a:buNone/>
                      </a:pPr>
                      <a:r>
                        <a:rPr lang="en-US" sz="1200" b="1">
                          <a:solidFill>
                            <a:srgbClr val="FFFFFF"/>
                          </a:solidFill>
                          <a:latin typeface="Times New Roman"/>
                          <a:ea typeface="Times New Roman"/>
                          <a:cs typeface="Times New Roman"/>
                          <a:sym typeface="Times New Roman"/>
                        </a:rPr>
                        <a:t>TS</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B4437"/>
                    </a:solidFill>
                  </a:tcPr>
                </a:tc>
                <a:tc>
                  <a:txBody>
                    <a:bodyPr/>
                    <a:lstStyle/>
                    <a:p>
                      <a:pPr marL="5080" marR="0" lvl="0" indent="0" algn="ctr" rtl="0">
                        <a:lnSpc>
                          <a:spcPct val="115000"/>
                        </a:lnSpc>
                        <a:spcBef>
                          <a:spcPts val="0"/>
                        </a:spcBef>
                        <a:spcAft>
                          <a:spcPts val="0"/>
                        </a:spcAft>
                        <a:buNone/>
                      </a:pPr>
                      <a:r>
                        <a:rPr lang="en-US" sz="1200" b="1">
                          <a:solidFill>
                            <a:srgbClr val="FFFFFF"/>
                          </a:solidFill>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B4437"/>
                    </a:solidFill>
                  </a:tcPr>
                </a:tc>
                <a:tc>
                  <a:txBody>
                    <a:bodyPr/>
                    <a:lstStyle/>
                    <a:p>
                      <a:pPr marL="3175" marR="0" lvl="0" indent="0" algn="ctr" rtl="0">
                        <a:lnSpc>
                          <a:spcPct val="115000"/>
                        </a:lnSpc>
                        <a:spcBef>
                          <a:spcPts val="0"/>
                        </a:spcBef>
                        <a:spcAft>
                          <a:spcPts val="0"/>
                        </a:spcAft>
                        <a:buNone/>
                      </a:pPr>
                      <a:r>
                        <a:rPr lang="en-US" sz="1200" b="1">
                          <a:solidFill>
                            <a:srgbClr val="FFFFFF"/>
                          </a:solidFill>
                          <a:latin typeface="Times New Roman"/>
                          <a:ea typeface="Times New Roman"/>
                          <a:cs typeface="Times New Roman"/>
                          <a:sym typeface="Times New Roman"/>
                        </a:rPr>
                        <a:t>S</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B4437"/>
                    </a:solidFill>
                  </a:tcPr>
                </a:tc>
                <a:tc>
                  <a:txBody>
                    <a:bodyPr/>
                    <a:lstStyle/>
                    <a:p>
                      <a:pPr marL="91440" marR="0" lvl="0" indent="0" algn="l" rtl="0">
                        <a:lnSpc>
                          <a:spcPct val="115000"/>
                        </a:lnSpc>
                        <a:spcBef>
                          <a:spcPts val="0"/>
                        </a:spcBef>
                        <a:spcAft>
                          <a:spcPts val="0"/>
                        </a:spcAft>
                        <a:buNone/>
                      </a:pPr>
                      <a:r>
                        <a:rPr lang="en-US" sz="1200" b="1">
                          <a:solidFill>
                            <a:srgbClr val="FFFFFF"/>
                          </a:solidFill>
                          <a:latin typeface="Times New Roman"/>
                          <a:ea typeface="Times New Roman"/>
                          <a:cs typeface="Times New Roman"/>
                          <a:sym typeface="Times New Roman"/>
                        </a:rPr>
                        <a:t>SS</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B4437"/>
                    </a:solidFill>
                  </a:tcPr>
                </a:tc>
                <a:extLst>
                  <a:ext uri="{0D108BD9-81ED-4DB2-BD59-A6C34878D82A}">
                    <a16:rowId xmlns:a16="http://schemas.microsoft.com/office/drawing/2014/main" val="10001"/>
                  </a:ext>
                </a:extLst>
              </a:tr>
              <a:tr h="821050">
                <a:tc>
                  <a:txBody>
                    <a:bodyPr/>
                    <a:lstStyle/>
                    <a:p>
                      <a:pPr marL="0" marR="0" lvl="0" indent="0" algn="l" rtl="0">
                        <a:spcBef>
                          <a:spcPts val="0"/>
                        </a:spcBef>
                        <a:spcAft>
                          <a:spcPts val="0"/>
                        </a:spcAft>
                        <a:buNone/>
                      </a:pPr>
                      <a:r>
                        <a:rPr lang="en-US" sz="1900" b="1" i="1">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p>
                      <a:pPr marL="64135" marR="60960" lvl="0" indent="0" algn="ctr" rtl="0">
                        <a:spcBef>
                          <a:spcPts val="0"/>
                        </a:spcBef>
                        <a:spcAft>
                          <a:spcPts val="0"/>
                        </a:spcAft>
                        <a:buNone/>
                      </a:pPr>
                      <a:r>
                        <a:rPr lang="en-US" sz="1200">
                          <a:solidFill>
                            <a:srgbClr val="FFFFFF"/>
                          </a:solidFill>
                          <a:latin typeface="Times New Roman"/>
                          <a:ea typeface="Times New Roman"/>
                          <a:cs typeface="Times New Roman"/>
                          <a:sym typeface="Times New Roman"/>
                        </a:rPr>
                        <a:t>1.</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B4437"/>
                    </a:solidFill>
                  </a:tcPr>
                </a:tc>
                <a:tc>
                  <a:txBody>
                    <a:bodyPr/>
                    <a:lstStyle/>
                    <a:p>
                      <a:pPr marL="66675" marR="62230" lvl="0" indent="0" algn="l" rtl="0">
                        <a:lnSpc>
                          <a:spcPct val="150000"/>
                        </a:lnSpc>
                        <a:spcBef>
                          <a:spcPts val="0"/>
                        </a:spcBef>
                        <a:spcAft>
                          <a:spcPts val="0"/>
                        </a:spcAft>
                        <a:buNone/>
                      </a:pPr>
                      <a:r>
                        <a:rPr lang="en-US" sz="1200">
                          <a:latin typeface="Times New Roman"/>
                          <a:ea typeface="Times New Roman"/>
                          <a:cs typeface="Times New Roman"/>
                          <a:sym typeface="Times New Roman"/>
                        </a:rPr>
                        <a:t>Saya	merasa	mudah	untuk mengoperasikan </a:t>
                      </a:r>
                      <a:r>
                        <a:rPr lang="en-US" sz="1200" i="1">
                          <a:latin typeface="Times New Roman"/>
                          <a:ea typeface="Times New Roman"/>
                          <a:cs typeface="Times New Roman"/>
                          <a:sym typeface="Times New Roman"/>
                        </a:rPr>
                        <a:t>website</a:t>
                      </a:r>
                      <a:r>
                        <a:rPr lang="en-US" sz="1200">
                          <a:latin typeface="Times New Roman"/>
                          <a:ea typeface="Times New Roman"/>
                          <a:cs typeface="Times New Roman"/>
                          <a:sym typeface="Times New Roman"/>
                        </a:rPr>
                        <a:t>.</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bl>
          </a:graphicData>
        </a:graphic>
      </p:graphicFrame>
      <p:graphicFrame>
        <p:nvGraphicFramePr>
          <p:cNvPr id="376" name="Google Shape;376;p40"/>
          <p:cNvGraphicFramePr/>
          <p:nvPr/>
        </p:nvGraphicFramePr>
        <p:xfrm>
          <a:off x="1354314" y="2488362"/>
          <a:ext cx="4798700" cy="3281025"/>
        </p:xfrm>
        <a:graphic>
          <a:graphicData uri="http://schemas.openxmlformats.org/drawingml/2006/table">
            <a:tbl>
              <a:tblPr>
                <a:noFill/>
                <a:tableStyleId>{6748DB98-CCF4-419A-BDE8-D56678E90F0D}</a:tableStyleId>
              </a:tblPr>
              <a:tblGrid>
                <a:gridCol w="382275">
                  <a:extLst>
                    <a:ext uri="{9D8B030D-6E8A-4147-A177-3AD203B41FA5}">
                      <a16:colId xmlns:a16="http://schemas.microsoft.com/office/drawing/2014/main" val="20000"/>
                    </a:ext>
                  </a:extLst>
                </a:gridCol>
                <a:gridCol w="2626350">
                  <a:extLst>
                    <a:ext uri="{9D8B030D-6E8A-4147-A177-3AD203B41FA5}">
                      <a16:colId xmlns:a16="http://schemas.microsoft.com/office/drawing/2014/main" val="20001"/>
                    </a:ext>
                  </a:extLst>
                </a:gridCol>
                <a:gridCol w="361325">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60675">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6875">
                  <a:extLst>
                    <a:ext uri="{9D8B030D-6E8A-4147-A177-3AD203B41FA5}">
                      <a16:colId xmlns:a16="http://schemas.microsoft.com/office/drawing/2014/main" val="20006"/>
                    </a:ext>
                  </a:extLst>
                </a:gridCol>
              </a:tblGrid>
              <a:tr h="819150">
                <a:tc>
                  <a:txBody>
                    <a:bodyPr/>
                    <a:lstStyle/>
                    <a:p>
                      <a:pPr marL="0" marR="0" lvl="0" indent="0" algn="l" rtl="0">
                        <a:spcBef>
                          <a:spcPts val="0"/>
                        </a:spcBef>
                        <a:spcAft>
                          <a:spcPts val="0"/>
                        </a:spcAft>
                        <a:buNone/>
                      </a:pPr>
                      <a:r>
                        <a:rPr lang="en-US" sz="1900" b="1" i="1">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p>
                      <a:pPr marL="0" marR="127635" lvl="0" indent="0" algn="r" rtl="0">
                        <a:spcBef>
                          <a:spcPts val="0"/>
                        </a:spcBef>
                        <a:spcAft>
                          <a:spcPts val="0"/>
                        </a:spcAft>
                        <a:buNone/>
                      </a:pPr>
                      <a:r>
                        <a:rPr lang="en-US" sz="1200">
                          <a:solidFill>
                            <a:srgbClr val="FFFFFF"/>
                          </a:solidFill>
                          <a:latin typeface="Times New Roman"/>
                          <a:ea typeface="Times New Roman"/>
                          <a:cs typeface="Times New Roman"/>
                          <a:sym typeface="Times New Roman"/>
                        </a:rPr>
                        <a:t>2.</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B4437"/>
                    </a:solidFill>
                  </a:tcPr>
                </a:tc>
                <a:tc>
                  <a:txBody>
                    <a:bodyPr/>
                    <a:lstStyle/>
                    <a:p>
                      <a:pPr marL="66675" marR="61595" lvl="0" indent="0" algn="l" rtl="0">
                        <a:lnSpc>
                          <a:spcPct val="150000"/>
                        </a:lnSpc>
                        <a:spcBef>
                          <a:spcPts val="0"/>
                        </a:spcBef>
                        <a:spcAft>
                          <a:spcPts val="0"/>
                        </a:spcAft>
                        <a:buNone/>
                      </a:pPr>
                      <a:r>
                        <a:rPr lang="en-US" sz="1200">
                          <a:latin typeface="Times New Roman"/>
                          <a:ea typeface="Times New Roman"/>
                          <a:cs typeface="Times New Roman"/>
                          <a:sym typeface="Times New Roman"/>
                        </a:rPr>
                        <a:t>Saya merasa mudah untuk berinteraksi dengan </a:t>
                      </a:r>
                      <a:r>
                        <a:rPr lang="en-US" sz="1200" i="1">
                          <a:latin typeface="Times New Roman"/>
                          <a:ea typeface="Times New Roman"/>
                          <a:cs typeface="Times New Roman"/>
                          <a:sym typeface="Times New Roman"/>
                        </a:rPr>
                        <a:t>website</a:t>
                      </a:r>
                      <a:r>
                        <a:rPr lang="en-US" sz="1200">
                          <a:latin typeface="Times New Roman"/>
                          <a:ea typeface="Times New Roman"/>
                          <a:cs typeface="Times New Roman"/>
                          <a:sym typeface="Times New Roman"/>
                        </a:rPr>
                        <a:t>.</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821050">
                <a:tc>
                  <a:txBody>
                    <a:bodyPr/>
                    <a:lstStyle/>
                    <a:p>
                      <a:pPr marL="0" marR="0" lvl="0" indent="0" algn="l" rtl="0">
                        <a:spcBef>
                          <a:spcPts val="0"/>
                        </a:spcBef>
                        <a:spcAft>
                          <a:spcPts val="0"/>
                        </a:spcAft>
                        <a:buNone/>
                      </a:pPr>
                      <a:r>
                        <a:rPr lang="en-US" sz="1900" b="1" i="1">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p>
                      <a:pPr marL="0" marR="127635" lvl="0" indent="0" algn="r" rtl="0">
                        <a:spcBef>
                          <a:spcPts val="0"/>
                        </a:spcBef>
                        <a:spcAft>
                          <a:spcPts val="0"/>
                        </a:spcAft>
                        <a:buNone/>
                      </a:pPr>
                      <a:r>
                        <a:rPr lang="en-US" sz="1200">
                          <a:solidFill>
                            <a:srgbClr val="FFFFFF"/>
                          </a:solidFill>
                          <a:latin typeface="Times New Roman"/>
                          <a:ea typeface="Times New Roman"/>
                          <a:cs typeface="Times New Roman"/>
                          <a:sym typeface="Times New Roman"/>
                        </a:rPr>
                        <a:t>3.</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B4437"/>
                    </a:solidFill>
                  </a:tcPr>
                </a:tc>
                <a:tc>
                  <a:txBody>
                    <a:bodyPr/>
                    <a:lstStyle/>
                    <a:p>
                      <a:pPr marL="66675" marR="61595" lvl="0" indent="0" algn="l" rtl="0">
                        <a:lnSpc>
                          <a:spcPct val="150000"/>
                        </a:lnSpc>
                        <a:spcBef>
                          <a:spcPts val="0"/>
                        </a:spcBef>
                        <a:spcAft>
                          <a:spcPts val="0"/>
                        </a:spcAft>
                        <a:buNone/>
                      </a:pPr>
                      <a:r>
                        <a:rPr lang="en-US" sz="1200">
                          <a:latin typeface="Times New Roman"/>
                          <a:ea typeface="Times New Roman"/>
                          <a:cs typeface="Times New Roman"/>
                          <a:sym typeface="Times New Roman"/>
                        </a:rPr>
                        <a:t>Saya merasa mudah untuk bernavigasi dan menelusuri </a:t>
                      </a:r>
                      <a:r>
                        <a:rPr lang="en-US" sz="1200" i="1">
                          <a:latin typeface="Times New Roman"/>
                          <a:ea typeface="Times New Roman"/>
                          <a:cs typeface="Times New Roman"/>
                          <a:sym typeface="Times New Roman"/>
                        </a:rPr>
                        <a:t>website</a:t>
                      </a:r>
                      <a:r>
                        <a:rPr lang="en-US" sz="1200">
                          <a:latin typeface="Times New Roman"/>
                          <a:ea typeface="Times New Roman"/>
                          <a:cs typeface="Times New Roman"/>
                          <a:sym typeface="Times New Roman"/>
                        </a:rPr>
                        <a:t>.</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819775">
                <a:tc>
                  <a:txBody>
                    <a:bodyPr/>
                    <a:lstStyle/>
                    <a:p>
                      <a:pPr marL="0" marR="0" lvl="0" indent="0" algn="l" rtl="0">
                        <a:spcBef>
                          <a:spcPts val="0"/>
                        </a:spcBef>
                        <a:spcAft>
                          <a:spcPts val="0"/>
                        </a:spcAft>
                        <a:buNone/>
                      </a:pPr>
                      <a:r>
                        <a:rPr lang="en-US" sz="1900" b="1" i="1">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p>
                      <a:pPr marL="0" marR="127635" lvl="0" indent="0" algn="r" rtl="0">
                        <a:spcBef>
                          <a:spcPts val="0"/>
                        </a:spcBef>
                        <a:spcAft>
                          <a:spcPts val="0"/>
                        </a:spcAft>
                        <a:buNone/>
                      </a:pPr>
                      <a:r>
                        <a:rPr lang="en-US" sz="1200">
                          <a:solidFill>
                            <a:srgbClr val="FFFFFF"/>
                          </a:solidFill>
                          <a:latin typeface="Times New Roman"/>
                          <a:ea typeface="Times New Roman"/>
                          <a:cs typeface="Times New Roman"/>
                          <a:sym typeface="Times New Roman"/>
                        </a:rPr>
                        <a:t>4.</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B4437"/>
                    </a:solidFill>
                  </a:tcPr>
                </a:tc>
                <a:tc>
                  <a:txBody>
                    <a:bodyPr/>
                    <a:lstStyle/>
                    <a:p>
                      <a:pPr marL="66675" marR="0" lvl="0" indent="0" algn="l" rtl="0">
                        <a:lnSpc>
                          <a:spcPct val="114583"/>
                        </a:lnSpc>
                        <a:spcBef>
                          <a:spcPts val="0"/>
                        </a:spcBef>
                        <a:spcAft>
                          <a:spcPts val="0"/>
                        </a:spcAft>
                        <a:buNone/>
                      </a:pPr>
                      <a:r>
                        <a:rPr lang="en-US" sz="1200">
                          <a:latin typeface="Times New Roman"/>
                          <a:ea typeface="Times New Roman"/>
                          <a:cs typeface="Times New Roman"/>
                          <a:sym typeface="Times New Roman"/>
                        </a:rPr>
                        <a:t>Website memiliki kompetensi yang baik.</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821050">
                <a:tc>
                  <a:txBody>
                    <a:bodyPr/>
                    <a:lstStyle/>
                    <a:p>
                      <a:pPr marL="0" marR="0" lvl="0" indent="0" algn="l" rtl="0">
                        <a:spcBef>
                          <a:spcPts val="0"/>
                        </a:spcBef>
                        <a:spcAft>
                          <a:spcPts val="0"/>
                        </a:spcAft>
                        <a:buNone/>
                      </a:pPr>
                      <a:r>
                        <a:rPr lang="en-US" sz="1900" b="1" i="1">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p>
                      <a:pPr marL="0" marR="127635" lvl="0" indent="0" algn="r" rtl="0">
                        <a:spcBef>
                          <a:spcPts val="0"/>
                        </a:spcBef>
                        <a:spcAft>
                          <a:spcPts val="0"/>
                        </a:spcAft>
                        <a:buNone/>
                      </a:pPr>
                      <a:r>
                        <a:rPr lang="en-US" sz="1200">
                          <a:solidFill>
                            <a:srgbClr val="FFFFFF"/>
                          </a:solidFill>
                          <a:latin typeface="Times New Roman"/>
                          <a:ea typeface="Times New Roman"/>
                          <a:cs typeface="Times New Roman"/>
                          <a:sym typeface="Times New Roman"/>
                        </a:rPr>
                        <a:t>5.</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B4437"/>
                    </a:solidFill>
                  </a:tcPr>
                </a:tc>
                <a:tc>
                  <a:txBody>
                    <a:bodyPr/>
                    <a:lstStyle/>
                    <a:p>
                      <a:pPr marL="66675" marR="61595" lvl="0" indent="0" algn="l" rtl="0">
                        <a:lnSpc>
                          <a:spcPct val="150000"/>
                        </a:lnSpc>
                        <a:spcBef>
                          <a:spcPts val="0"/>
                        </a:spcBef>
                        <a:spcAft>
                          <a:spcPts val="0"/>
                        </a:spcAft>
                        <a:buNone/>
                      </a:pPr>
                      <a:r>
                        <a:rPr lang="en-US" sz="1200">
                          <a:latin typeface="Times New Roman"/>
                          <a:ea typeface="Times New Roman"/>
                          <a:cs typeface="Times New Roman"/>
                          <a:sym typeface="Times New Roman"/>
                        </a:rPr>
                        <a:t>Website memberikan dampak positif bagi saya.</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bl>
          </a:graphicData>
        </a:graphic>
      </p:graphicFrame>
      <p:sp>
        <p:nvSpPr>
          <p:cNvPr id="377" name="Google Shape;377;p40"/>
          <p:cNvSpPr txBox="1"/>
          <p:nvPr/>
        </p:nvSpPr>
        <p:spPr>
          <a:xfrm>
            <a:off x="7967569" y="3189314"/>
            <a:ext cx="212109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accent1"/>
                </a:solidFill>
                <a:latin typeface="Arial"/>
                <a:ea typeface="Arial"/>
                <a:cs typeface="Arial"/>
                <a:sym typeface="Arial"/>
              </a:rPr>
              <a:t>Kualitas Pengguna</a:t>
            </a:r>
            <a:endParaRPr sz="1800">
              <a:solidFill>
                <a:schemeClr val="accent1"/>
              </a:solidFill>
              <a:latin typeface="Arial"/>
              <a:ea typeface="Arial"/>
              <a:cs typeface="Arial"/>
              <a:sym typeface="Arial"/>
            </a:endParaRPr>
          </a:p>
        </p:txBody>
      </p:sp>
      <p:sp>
        <p:nvSpPr>
          <p:cNvPr id="378" name="Google Shape;378;p40"/>
          <p:cNvSpPr/>
          <p:nvPr/>
        </p:nvSpPr>
        <p:spPr>
          <a:xfrm>
            <a:off x="7634177" y="1743653"/>
            <a:ext cx="2971697" cy="1445661"/>
          </a:xfrm>
          <a:prstGeom prst="rect">
            <a:avLst/>
          </a:prstGeom>
          <a:noFill/>
          <a:ln w="12700" cap="flat" cmpd="sng">
            <a:solidFill>
              <a:srgbClr val="B6811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79" name="Google Shape;379;p40"/>
          <p:cNvSpPr/>
          <p:nvPr/>
        </p:nvSpPr>
        <p:spPr>
          <a:xfrm>
            <a:off x="7967569" y="3189314"/>
            <a:ext cx="2121093" cy="369332"/>
          </a:xfrm>
          <a:prstGeom prst="rect">
            <a:avLst/>
          </a:prstGeom>
          <a:noFill/>
          <a:ln w="12700" cap="flat" cmpd="sng">
            <a:solidFill>
              <a:srgbClr val="B6811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0" name="Google Shape;380;p40"/>
          <p:cNvSpPr/>
          <p:nvPr/>
        </p:nvSpPr>
        <p:spPr>
          <a:xfrm>
            <a:off x="829340" y="531628"/>
            <a:ext cx="5932967" cy="5762846"/>
          </a:xfrm>
          <a:prstGeom prst="rect">
            <a:avLst/>
          </a:prstGeom>
          <a:noFill/>
          <a:ln w="12700" cap="flat" cmpd="sng">
            <a:solidFill>
              <a:srgbClr val="B6811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1" name="Google Shape;381;p40"/>
          <p:cNvSpPr/>
          <p:nvPr/>
        </p:nvSpPr>
        <p:spPr>
          <a:xfrm>
            <a:off x="6762307" y="531628"/>
            <a:ext cx="871870" cy="1212025"/>
          </a:xfrm>
          <a:prstGeom prst="rect">
            <a:avLst/>
          </a:prstGeom>
          <a:solidFill>
            <a:schemeClr val="accent1"/>
          </a:solidFill>
          <a:ln w="12700" cap="flat" cmpd="sng">
            <a:solidFill>
              <a:srgbClr val="B6811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2" name="Google Shape;382;p40"/>
          <p:cNvSpPr/>
          <p:nvPr/>
        </p:nvSpPr>
        <p:spPr>
          <a:xfrm>
            <a:off x="6762307" y="3189314"/>
            <a:ext cx="871870" cy="1212025"/>
          </a:xfrm>
          <a:prstGeom prst="rect">
            <a:avLst/>
          </a:prstGeom>
          <a:solidFill>
            <a:schemeClr val="accent1"/>
          </a:solidFill>
          <a:ln w="12700" cap="flat" cmpd="sng">
            <a:solidFill>
              <a:srgbClr val="B6811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83" name="Google Shape;383;p40"/>
          <p:cNvPicPr preferRelativeResize="0"/>
          <p:nvPr/>
        </p:nvPicPr>
        <p:blipFill rotWithShape="1">
          <a:blip r:embed="rId3">
            <a:alphaModFix/>
          </a:blip>
          <a:srcRect/>
          <a:stretch/>
        </p:blipFill>
        <p:spPr>
          <a:xfrm>
            <a:off x="11165430" y="198867"/>
            <a:ext cx="841581" cy="841581"/>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3"/>
                                        </p:tgtEl>
                                        <p:attrNameLst>
                                          <p:attrName>style.visibility</p:attrName>
                                        </p:attrNameLst>
                                      </p:cBhvr>
                                      <p:to>
                                        <p:strVal val="visible"/>
                                      </p:to>
                                    </p:set>
                                    <p:animEffect transition="in" filter="fade">
                                      <p:cBhvr>
                                        <p:cTn id="7" dur="1000"/>
                                        <p:tgtEl>
                                          <p:spTgt spid="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387"/>
        <p:cNvGrpSpPr/>
        <p:nvPr/>
      </p:nvGrpSpPr>
      <p:grpSpPr>
        <a:xfrm>
          <a:off x="0" y="0"/>
          <a:ext cx="0" cy="0"/>
          <a:chOff x="0" y="0"/>
          <a:chExt cx="0" cy="0"/>
        </a:xfrm>
      </p:grpSpPr>
      <p:sp>
        <p:nvSpPr>
          <p:cNvPr id="388" name="Google Shape;388;p41"/>
          <p:cNvSpPr txBox="1"/>
          <p:nvPr/>
        </p:nvSpPr>
        <p:spPr>
          <a:xfrm>
            <a:off x="7450358" y="1743653"/>
            <a:ext cx="3155516" cy="1323439"/>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4000" b="1">
                <a:solidFill>
                  <a:schemeClr val="accent1"/>
                </a:solidFill>
                <a:latin typeface="Arial"/>
                <a:ea typeface="Arial"/>
                <a:cs typeface="Arial"/>
                <a:sym typeface="Arial"/>
              </a:rPr>
              <a:t>Rancangan</a:t>
            </a:r>
            <a:endParaRPr sz="4000" b="1">
              <a:solidFill>
                <a:schemeClr val="accent1"/>
              </a:solidFill>
              <a:latin typeface="Arial"/>
              <a:ea typeface="Arial"/>
              <a:cs typeface="Arial"/>
              <a:sym typeface="Arial"/>
            </a:endParaRPr>
          </a:p>
          <a:p>
            <a:pPr marL="0" marR="0" lvl="0" indent="0" algn="r" rtl="0">
              <a:spcBef>
                <a:spcPts val="0"/>
              </a:spcBef>
              <a:spcAft>
                <a:spcPts val="0"/>
              </a:spcAft>
              <a:buNone/>
            </a:pPr>
            <a:r>
              <a:rPr lang="en-US" sz="4000" b="1">
                <a:solidFill>
                  <a:schemeClr val="accent1"/>
                </a:solidFill>
                <a:latin typeface="Arial"/>
                <a:ea typeface="Arial"/>
                <a:cs typeface="Arial"/>
                <a:sym typeface="Arial"/>
              </a:rPr>
              <a:t>Pernyataan</a:t>
            </a:r>
            <a:endParaRPr sz="4000" b="1">
              <a:solidFill>
                <a:schemeClr val="accent1"/>
              </a:solidFill>
              <a:latin typeface="Arial"/>
              <a:ea typeface="Arial"/>
              <a:cs typeface="Arial"/>
              <a:sym typeface="Arial"/>
            </a:endParaRPr>
          </a:p>
        </p:txBody>
      </p:sp>
      <p:sp>
        <p:nvSpPr>
          <p:cNvPr id="389" name="Google Shape;389;p41"/>
          <p:cNvSpPr/>
          <p:nvPr/>
        </p:nvSpPr>
        <p:spPr>
          <a:xfrm>
            <a:off x="1204811" y="3787307"/>
            <a:ext cx="12192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200"/>
              <a:buFont typeface="Arial"/>
              <a:buNone/>
            </a:pPr>
            <a:br>
              <a:rPr lang="en-US" sz="1200" b="0" i="0" u="none" strike="noStrike" cap="none">
                <a:solidFill>
                  <a:schemeClr val="dk1"/>
                </a:solidFill>
                <a:latin typeface="Arial"/>
                <a:ea typeface="Arial"/>
                <a:cs typeface="Arial"/>
                <a:sym typeface="Arial"/>
              </a:rPr>
            </a:b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390" name="Google Shape;390;p41"/>
          <p:cNvSpPr txBox="1"/>
          <p:nvPr/>
        </p:nvSpPr>
        <p:spPr>
          <a:xfrm>
            <a:off x="7967569" y="3189314"/>
            <a:ext cx="201850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accent1"/>
                </a:solidFill>
                <a:latin typeface="Arial"/>
                <a:ea typeface="Arial"/>
                <a:cs typeface="Arial"/>
                <a:sym typeface="Arial"/>
              </a:rPr>
              <a:t>Kualitas Informasi</a:t>
            </a:r>
            <a:endParaRPr sz="1800">
              <a:solidFill>
                <a:schemeClr val="accent1"/>
              </a:solidFill>
              <a:latin typeface="Arial"/>
              <a:ea typeface="Arial"/>
              <a:cs typeface="Arial"/>
              <a:sym typeface="Arial"/>
            </a:endParaRPr>
          </a:p>
        </p:txBody>
      </p:sp>
      <p:sp>
        <p:nvSpPr>
          <p:cNvPr id="391" name="Google Shape;391;p41"/>
          <p:cNvSpPr/>
          <p:nvPr/>
        </p:nvSpPr>
        <p:spPr>
          <a:xfrm>
            <a:off x="7634177" y="1743653"/>
            <a:ext cx="2971697" cy="1445661"/>
          </a:xfrm>
          <a:prstGeom prst="rect">
            <a:avLst/>
          </a:prstGeom>
          <a:noFill/>
          <a:ln w="12700" cap="flat" cmpd="sng">
            <a:solidFill>
              <a:srgbClr val="B6811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2" name="Google Shape;392;p41"/>
          <p:cNvSpPr/>
          <p:nvPr/>
        </p:nvSpPr>
        <p:spPr>
          <a:xfrm>
            <a:off x="7967569" y="3189314"/>
            <a:ext cx="2121093" cy="369332"/>
          </a:xfrm>
          <a:prstGeom prst="rect">
            <a:avLst/>
          </a:prstGeom>
          <a:noFill/>
          <a:ln w="12700" cap="flat" cmpd="sng">
            <a:solidFill>
              <a:srgbClr val="B6811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3" name="Google Shape;393;p41"/>
          <p:cNvSpPr/>
          <p:nvPr/>
        </p:nvSpPr>
        <p:spPr>
          <a:xfrm>
            <a:off x="829340" y="531628"/>
            <a:ext cx="5932967" cy="5762846"/>
          </a:xfrm>
          <a:prstGeom prst="rect">
            <a:avLst/>
          </a:prstGeom>
          <a:noFill/>
          <a:ln w="12700" cap="flat" cmpd="sng">
            <a:solidFill>
              <a:srgbClr val="B6811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4" name="Google Shape;394;p41"/>
          <p:cNvSpPr/>
          <p:nvPr/>
        </p:nvSpPr>
        <p:spPr>
          <a:xfrm>
            <a:off x="6762307" y="531628"/>
            <a:ext cx="871870" cy="1212025"/>
          </a:xfrm>
          <a:prstGeom prst="rect">
            <a:avLst/>
          </a:prstGeom>
          <a:solidFill>
            <a:schemeClr val="accent1"/>
          </a:solidFill>
          <a:ln w="12700" cap="flat" cmpd="sng">
            <a:solidFill>
              <a:srgbClr val="B6811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5" name="Google Shape;395;p41"/>
          <p:cNvSpPr/>
          <p:nvPr/>
        </p:nvSpPr>
        <p:spPr>
          <a:xfrm>
            <a:off x="6762307" y="3189314"/>
            <a:ext cx="871870" cy="1212025"/>
          </a:xfrm>
          <a:prstGeom prst="rect">
            <a:avLst/>
          </a:prstGeom>
          <a:solidFill>
            <a:schemeClr val="accent1"/>
          </a:solidFill>
          <a:ln w="12700" cap="flat" cmpd="sng">
            <a:solidFill>
              <a:srgbClr val="B6811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aphicFrame>
        <p:nvGraphicFramePr>
          <p:cNvPr id="396" name="Google Shape;396;p41"/>
          <p:cNvGraphicFramePr/>
          <p:nvPr/>
        </p:nvGraphicFramePr>
        <p:xfrm>
          <a:off x="1388087" y="1030012"/>
          <a:ext cx="4805050" cy="4074150"/>
        </p:xfrm>
        <a:graphic>
          <a:graphicData uri="http://schemas.openxmlformats.org/drawingml/2006/table">
            <a:tbl>
              <a:tblPr>
                <a:noFill/>
                <a:tableStyleId>{6748DB98-CCF4-419A-BDE8-D56678E90F0D}</a:tableStyleId>
              </a:tblPr>
              <a:tblGrid>
                <a:gridCol w="382275">
                  <a:extLst>
                    <a:ext uri="{9D8B030D-6E8A-4147-A177-3AD203B41FA5}">
                      <a16:colId xmlns:a16="http://schemas.microsoft.com/office/drawing/2014/main" val="20000"/>
                    </a:ext>
                  </a:extLst>
                </a:gridCol>
                <a:gridCol w="2626350">
                  <a:extLst>
                    <a:ext uri="{9D8B030D-6E8A-4147-A177-3AD203B41FA5}">
                      <a16:colId xmlns:a16="http://schemas.microsoft.com/office/drawing/2014/main" val="20001"/>
                    </a:ext>
                  </a:extLst>
                </a:gridCol>
                <a:gridCol w="361325">
                  <a:extLst>
                    <a:ext uri="{9D8B030D-6E8A-4147-A177-3AD203B41FA5}">
                      <a16:colId xmlns:a16="http://schemas.microsoft.com/office/drawing/2014/main" val="20002"/>
                    </a:ext>
                  </a:extLst>
                </a:gridCol>
                <a:gridCol w="360675">
                  <a:extLst>
                    <a:ext uri="{9D8B030D-6E8A-4147-A177-3AD203B41FA5}">
                      <a16:colId xmlns:a16="http://schemas.microsoft.com/office/drawing/2014/main" val="20003"/>
                    </a:ext>
                  </a:extLst>
                </a:gridCol>
                <a:gridCol w="360675">
                  <a:extLst>
                    <a:ext uri="{9D8B030D-6E8A-4147-A177-3AD203B41FA5}">
                      <a16:colId xmlns:a16="http://schemas.microsoft.com/office/drawing/2014/main" val="20004"/>
                    </a:ext>
                  </a:extLst>
                </a:gridCol>
                <a:gridCol w="356875">
                  <a:extLst>
                    <a:ext uri="{9D8B030D-6E8A-4147-A177-3AD203B41FA5}">
                      <a16:colId xmlns:a16="http://schemas.microsoft.com/office/drawing/2014/main" val="20005"/>
                    </a:ext>
                  </a:extLst>
                </a:gridCol>
                <a:gridCol w="356875">
                  <a:extLst>
                    <a:ext uri="{9D8B030D-6E8A-4147-A177-3AD203B41FA5}">
                      <a16:colId xmlns:a16="http://schemas.microsoft.com/office/drawing/2014/main" val="20006"/>
                    </a:ext>
                  </a:extLst>
                </a:gridCol>
              </a:tblGrid>
              <a:tr h="266075">
                <a:tc rowSpan="2">
                  <a:txBody>
                    <a:bodyPr/>
                    <a:lstStyle/>
                    <a:p>
                      <a:pPr marL="0" marR="0" lvl="0" indent="0" algn="l" rtl="0">
                        <a:spcBef>
                          <a:spcPts val="0"/>
                        </a:spcBef>
                        <a:spcAft>
                          <a:spcPts val="0"/>
                        </a:spcAft>
                        <a:buNone/>
                      </a:pPr>
                      <a:r>
                        <a:rPr lang="en-US" sz="1800" b="1" i="1">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p>
                      <a:pPr marL="77470" marR="0" lvl="0" indent="0" algn="l" rtl="0">
                        <a:spcBef>
                          <a:spcPts val="0"/>
                        </a:spcBef>
                        <a:spcAft>
                          <a:spcPts val="0"/>
                        </a:spcAft>
                        <a:buNone/>
                      </a:pPr>
                      <a:r>
                        <a:rPr lang="en-US" sz="1200" b="1">
                          <a:solidFill>
                            <a:srgbClr val="FFFFFF"/>
                          </a:solidFill>
                          <a:latin typeface="Times New Roman"/>
                          <a:ea typeface="Times New Roman"/>
                          <a:cs typeface="Times New Roman"/>
                          <a:sym typeface="Times New Roman"/>
                        </a:rPr>
                        <a:t>No.</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B4437"/>
                    </a:solidFill>
                  </a:tcPr>
                </a:tc>
                <a:tc rowSpan="2">
                  <a:txBody>
                    <a:bodyPr/>
                    <a:lstStyle/>
                    <a:p>
                      <a:pPr marL="0" marR="0" lvl="0" indent="0" algn="l" rtl="0">
                        <a:spcBef>
                          <a:spcPts val="0"/>
                        </a:spcBef>
                        <a:spcAft>
                          <a:spcPts val="0"/>
                        </a:spcAft>
                        <a:buNone/>
                      </a:pPr>
                      <a:r>
                        <a:rPr lang="en-US" sz="1800" b="1" i="1">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p>
                      <a:pPr marL="922655" marR="918210" lvl="0" indent="0" algn="ctr" rtl="0">
                        <a:spcBef>
                          <a:spcPts val="0"/>
                        </a:spcBef>
                        <a:spcAft>
                          <a:spcPts val="0"/>
                        </a:spcAft>
                        <a:buNone/>
                      </a:pPr>
                      <a:r>
                        <a:rPr lang="en-US" sz="1200" b="1">
                          <a:solidFill>
                            <a:srgbClr val="FFFFFF"/>
                          </a:solidFill>
                          <a:latin typeface="Times New Roman"/>
                          <a:ea typeface="Times New Roman"/>
                          <a:cs typeface="Times New Roman"/>
                          <a:sym typeface="Times New Roman"/>
                        </a:rPr>
                        <a:t>Pernyataan</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B4437"/>
                    </a:solidFill>
                  </a:tcPr>
                </a:tc>
                <a:tc gridSpan="5">
                  <a:txBody>
                    <a:bodyPr/>
                    <a:lstStyle/>
                    <a:p>
                      <a:pPr marL="593725" marR="588645" lvl="0" indent="0" algn="ctr" rtl="0">
                        <a:lnSpc>
                          <a:spcPct val="114583"/>
                        </a:lnSpc>
                        <a:spcBef>
                          <a:spcPts val="0"/>
                        </a:spcBef>
                        <a:spcAft>
                          <a:spcPts val="0"/>
                        </a:spcAft>
                        <a:buNone/>
                      </a:pPr>
                      <a:r>
                        <a:rPr lang="en-US" sz="1200" b="1">
                          <a:solidFill>
                            <a:srgbClr val="FFFFFF"/>
                          </a:solidFill>
                          <a:latin typeface="Times New Roman"/>
                          <a:ea typeface="Times New Roman"/>
                          <a:cs typeface="Times New Roman"/>
                          <a:sym typeface="Times New Roman"/>
                        </a:rPr>
                        <a:t>Jawaban</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B443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25775">
                <a:tc vMerge="1">
                  <a:txBody>
                    <a:bodyPr/>
                    <a:lstStyle/>
                    <a:p>
                      <a:endParaRPr lang="en-US"/>
                    </a:p>
                  </a:txBody>
                  <a:tcPr/>
                </a:tc>
                <a:tc vMerge="1">
                  <a:txBody>
                    <a:bodyPr/>
                    <a:lstStyle/>
                    <a:p>
                      <a:endParaRPr lang="en-US"/>
                    </a:p>
                  </a:txBody>
                  <a:tcPr/>
                </a:tc>
                <a:tc>
                  <a:txBody>
                    <a:bodyPr/>
                    <a:lstStyle/>
                    <a:p>
                      <a:pPr marL="74295" marR="67945" lvl="0" indent="0" algn="ctr" rtl="0">
                        <a:lnSpc>
                          <a:spcPct val="114583"/>
                        </a:lnSpc>
                        <a:spcBef>
                          <a:spcPts val="0"/>
                        </a:spcBef>
                        <a:spcAft>
                          <a:spcPts val="0"/>
                        </a:spcAft>
                        <a:buNone/>
                      </a:pPr>
                      <a:r>
                        <a:rPr lang="en-US" sz="1200" b="1">
                          <a:solidFill>
                            <a:srgbClr val="FFFFFF"/>
                          </a:solidFill>
                          <a:latin typeface="Times New Roman"/>
                          <a:ea typeface="Times New Roman"/>
                          <a:cs typeface="Times New Roman"/>
                          <a:sym typeface="Times New Roman"/>
                        </a:rPr>
                        <a:t>ST</a:t>
                      </a:r>
                      <a:endParaRPr sz="1100">
                        <a:latin typeface="Times New Roman"/>
                        <a:ea typeface="Times New Roman"/>
                        <a:cs typeface="Times New Roman"/>
                        <a:sym typeface="Times New Roman"/>
                      </a:endParaRPr>
                    </a:p>
                    <a:p>
                      <a:pPr marL="4445" marR="0" lvl="0" indent="0" algn="ctr" rtl="0">
                        <a:spcBef>
                          <a:spcPts val="695"/>
                        </a:spcBef>
                        <a:spcAft>
                          <a:spcPts val="0"/>
                        </a:spcAft>
                        <a:buNone/>
                      </a:pPr>
                      <a:r>
                        <a:rPr lang="en-US" sz="1200" b="1">
                          <a:solidFill>
                            <a:srgbClr val="FFFFFF"/>
                          </a:solidFill>
                          <a:latin typeface="Times New Roman"/>
                          <a:ea typeface="Times New Roman"/>
                          <a:cs typeface="Times New Roman"/>
                          <a:sym typeface="Times New Roman"/>
                        </a:rPr>
                        <a:t>S</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B4437"/>
                    </a:solidFill>
                  </a:tcPr>
                </a:tc>
                <a:tc>
                  <a:txBody>
                    <a:bodyPr/>
                    <a:lstStyle/>
                    <a:p>
                      <a:pPr marL="85090" marR="0" lvl="0" indent="0" algn="l" rtl="0">
                        <a:lnSpc>
                          <a:spcPct val="114583"/>
                        </a:lnSpc>
                        <a:spcBef>
                          <a:spcPts val="0"/>
                        </a:spcBef>
                        <a:spcAft>
                          <a:spcPts val="0"/>
                        </a:spcAft>
                        <a:buNone/>
                      </a:pPr>
                      <a:r>
                        <a:rPr lang="en-US" sz="1200" b="1">
                          <a:solidFill>
                            <a:srgbClr val="FFFFFF"/>
                          </a:solidFill>
                          <a:latin typeface="Times New Roman"/>
                          <a:ea typeface="Times New Roman"/>
                          <a:cs typeface="Times New Roman"/>
                          <a:sym typeface="Times New Roman"/>
                        </a:rPr>
                        <a:t>TS</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B4437"/>
                    </a:solidFill>
                  </a:tcPr>
                </a:tc>
                <a:tc>
                  <a:txBody>
                    <a:bodyPr/>
                    <a:lstStyle/>
                    <a:p>
                      <a:pPr marL="5080" marR="0" lvl="0" indent="0" algn="ctr" rtl="0">
                        <a:lnSpc>
                          <a:spcPct val="114583"/>
                        </a:lnSpc>
                        <a:spcBef>
                          <a:spcPts val="0"/>
                        </a:spcBef>
                        <a:spcAft>
                          <a:spcPts val="0"/>
                        </a:spcAft>
                        <a:buNone/>
                      </a:pPr>
                      <a:r>
                        <a:rPr lang="en-US" sz="1200" b="1">
                          <a:solidFill>
                            <a:srgbClr val="FFFFFF"/>
                          </a:solidFill>
                          <a:latin typeface="Times New Roman"/>
                          <a:ea typeface="Times New Roman"/>
                          <a:cs typeface="Times New Roman"/>
                          <a:sym typeface="Times New Roman"/>
                        </a:rPr>
                        <a:t>C</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B4437"/>
                    </a:solidFill>
                  </a:tcPr>
                </a:tc>
                <a:tc>
                  <a:txBody>
                    <a:bodyPr/>
                    <a:lstStyle/>
                    <a:p>
                      <a:pPr marL="3175" marR="0" lvl="0" indent="0" algn="ctr" rtl="0">
                        <a:lnSpc>
                          <a:spcPct val="114583"/>
                        </a:lnSpc>
                        <a:spcBef>
                          <a:spcPts val="0"/>
                        </a:spcBef>
                        <a:spcAft>
                          <a:spcPts val="0"/>
                        </a:spcAft>
                        <a:buNone/>
                      </a:pPr>
                      <a:r>
                        <a:rPr lang="en-US" sz="1200" b="1">
                          <a:solidFill>
                            <a:srgbClr val="FFFFFF"/>
                          </a:solidFill>
                          <a:latin typeface="Times New Roman"/>
                          <a:ea typeface="Times New Roman"/>
                          <a:cs typeface="Times New Roman"/>
                          <a:sym typeface="Times New Roman"/>
                        </a:rPr>
                        <a:t>S</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B4437"/>
                    </a:solidFill>
                  </a:tcPr>
                </a:tc>
                <a:tc>
                  <a:txBody>
                    <a:bodyPr/>
                    <a:lstStyle/>
                    <a:p>
                      <a:pPr marL="91440" marR="0" lvl="0" indent="0" algn="l" rtl="0">
                        <a:lnSpc>
                          <a:spcPct val="114583"/>
                        </a:lnSpc>
                        <a:spcBef>
                          <a:spcPts val="0"/>
                        </a:spcBef>
                        <a:spcAft>
                          <a:spcPts val="0"/>
                        </a:spcAft>
                        <a:buNone/>
                      </a:pPr>
                      <a:r>
                        <a:rPr lang="en-US" sz="1200" b="1">
                          <a:solidFill>
                            <a:srgbClr val="FFFFFF"/>
                          </a:solidFill>
                          <a:latin typeface="Times New Roman"/>
                          <a:ea typeface="Times New Roman"/>
                          <a:cs typeface="Times New Roman"/>
                          <a:sym typeface="Times New Roman"/>
                        </a:rPr>
                        <a:t>SS</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B4437"/>
                    </a:solidFill>
                  </a:tcPr>
                </a:tc>
                <a:extLst>
                  <a:ext uri="{0D108BD9-81ED-4DB2-BD59-A6C34878D82A}">
                    <a16:rowId xmlns:a16="http://schemas.microsoft.com/office/drawing/2014/main" val="10001"/>
                  </a:ext>
                </a:extLst>
              </a:tr>
              <a:tr h="821050">
                <a:tc>
                  <a:txBody>
                    <a:bodyPr/>
                    <a:lstStyle/>
                    <a:p>
                      <a:pPr marL="0" marR="0" lvl="0" indent="0" algn="l" rtl="0">
                        <a:spcBef>
                          <a:spcPts val="0"/>
                        </a:spcBef>
                        <a:spcAft>
                          <a:spcPts val="0"/>
                        </a:spcAft>
                        <a:buNone/>
                      </a:pPr>
                      <a:r>
                        <a:rPr lang="en-US" sz="1900" b="1" i="1">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p>
                      <a:pPr marL="0" marR="127635" lvl="0" indent="0" algn="r" rtl="0">
                        <a:spcBef>
                          <a:spcPts val="0"/>
                        </a:spcBef>
                        <a:spcAft>
                          <a:spcPts val="0"/>
                        </a:spcAft>
                        <a:buNone/>
                      </a:pPr>
                      <a:r>
                        <a:rPr lang="en-US" sz="1200">
                          <a:solidFill>
                            <a:srgbClr val="FFFFFF"/>
                          </a:solidFill>
                          <a:latin typeface="Times New Roman"/>
                          <a:ea typeface="Times New Roman"/>
                          <a:cs typeface="Times New Roman"/>
                          <a:sym typeface="Times New Roman"/>
                        </a:rPr>
                        <a:t>1.</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B4437"/>
                    </a:solidFill>
                  </a:tcPr>
                </a:tc>
                <a:tc>
                  <a:txBody>
                    <a:bodyPr/>
                    <a:lstStyle/>
                    <a:p>
                      <a:pPr marL="66675" marR="61595" lvl="0" indent="0" algn="l" rtl="0">
                        <a:lnSpc>
                          <a:spcPct val="150000"/>
                        </a:lnSpc>
                        <a:spcBef>
                          <a:spcPts val="0"/>
                        </a:spcBef>
                        <a:spcAft>
                          <a:spcPts val="0"/>
                        </a:spcAft>
                        <a:buNone/>
                      </a:pPr>
                      <a:r>
                        <a:rPr lang="en-US" sz="1200" i="1">
                          <a:latin typeface="Times New Roman"/>
                          <a:ea typeface="Times New Roman"/>
                          <a:cs typeface="Times New Roman"/>
                          <a:sym typeface="Times New Roman"/>
                        </a:rPr>
                        <a:t>Website </a:t>
                      </a:r>
                      <a:r>
                        <a:rPr lang="en-US" sz="1200">
                          <a:latin typeface="Times New Roman"/>
                          <a:ea typeface="Times New Roman"/>
                          <a:cs typeface="Times New Roman"/>
                          <a:sym typeface="Times New Roman"/>
                        </a:rPr>
                        <a:t>memberikan informasi yang akurat.</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819150">
                <a:tc>
                  <a:txBody>
                    <a:bodyPr/>
                    <a:lstStyle/>
                    <a:p>
                      <a:pPr marL="0" marR="0" lvl="0" indent="0" algn="l" rtl="0">
                        <a:spcBef>
                          <a:spcPts val="0"/>
                        </a:spcBef>
                        <a:spcAft>
                          <a:spcPts val="0"/>
                        </a:spcAft>
                        <a:buNone/>
                      </a:pPr>
                      <a:r>
                        <a:rPr lang="en-US" sz="1900" b="1" i="1">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p>
                      <a:pPr marL="0" marR="127635" lvl="0" indent="0" algn="r" rtl="0">
                        <a:spcBef>
                          <a:spcPts val="0"/>
                        </a:spcBef>
                        <a:spcAft>
                          <a:spcPts val="0"/>
                        </a:spcAft>
                        <a:buNone/>
                      </a:pPr>
                      <a:r>
                        <a:rPr lang="en-US" sz="1200">
                          <a:solidFill>
                            <a:srgbClr val="FFFFFF"/>
                          </a:solidFill>
                          <a:latin typeface="Times New Roman"/>
                          <a:ea typeface="Times New Roman"/>
                          <a:cs typeface="Times New Roman"/>
                          <a:sym typeface="Times New Roman"/>
                        </a:rPr>
                        <a:t>2.</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B4437"/>
                    </a:solidFill>
                  </a:tcPr>
                </a:tc>
                <a:tc>
                  <a:txBody>
                    <a:bodyPr/>
                    <a:lstStyle/>
                    <a:p>
                      <a:pPr marL="66675" marR="61595" lvl="0" indent="0" algn="l" rtl="0">
                        <a:lnSpc>
                          <a:spcPct val="150000"/>
                        </a:lnSpc>
                        <a:spcBef>
                          <a:spcPts val="0"/>
                        </a:spcBef>
                        <a:spcAft>
                          <a:spcPts val="0"/>
                        </a:spcAft>
                        <a:buNone/>
                      </a:pPr>
                      <a:r>
                        <a:rPr lang="en-US" sz="1200" i="1">
                          <a:latin typeface="Times New Roman"/>
                          <a:ea typeface="Times New Roman"/>
                          <a:cs typeface="Times New Roman"/>
                          <a:sym typeface="Times New Roman"/>
                        </a:rPr>
                        <a:t>Website </a:t>
                      </a:r>
                      <a:r>
                        <a:rPr lang="en-US" sz="1200">
                          <a:latin typeface="Times New Roman"/>
                          <a:ea typeface="Times New Roman"/>
                          <a:cs typeface="Times New Roman"/>
                          <a:sym typeface="Times New Roman"/>
                        </a:rPr>
                        <a:t>memberikan informasi yang terpercaya.</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821050">
                <a:tc>
                  <a:txBody>
                    <a:bodyPr/>
                    <a:lstStyle/>
                    <a:p>
                      <a:pPr marL="0" marR="0" lvl="0" indent="0" algn="l" rtl="0">
                        <a:spcBef>
                          <a:spcPts val="0"/>
                        </a:spcBef>
                        <a:spcAft>
                          <a:spcPts val="0"/>
                        </a:spcAft>
                        <a:buNone/>
                      </a:pPr>
                      <a:r>
                        <a:rPr lang="en-US" sz="1900" b="1" i="1">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p>
                      <a:pPr marL="0" marR="127635" lvl="0" indent="0" algn="r" rtl="0">
                        <a:spcBef>
                          <a:spcPts val="0"/>
                        </a:spcBef>
                        <a:spcAft>
                          <a:spcPts val="0"/>
                        </a:spcAft>
                        <a:buNone/>
                      </a:pPr>
                      <a:r>
                        <a:rPr lang="en-US" sz="1200">
                          <a:solidFill>
                            <a:srgbClr val="FFFFFF"/>
                          </a:solidFill>
                          <a:latin typeface="Times New Roman"/>
                          <a:ea typeface="Times New Roman"/>
                          <a:cs typeface="Times New Roman"/>
                          <a:sym typeface="Times New Roman"/>
                        </a:rPr>
                        <a:t>3.</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B4437"/>
                    </a:solidFill>
                  </a:tcPr>
                </a:tc>
                <a:tc>
                  <a:txBody>
                    <a:bodyPr/>
                    <a:lstStyle/>
                    <a:p>
                      <a:pPr marL="66675" marR="61595" lvl="0" indent="0" algn="l" rtl="0">
                        <a:lnSpc>
                          <a:spcPct val="150000"/>
                        </a:lnSpc>
                        <a:spcBef>
                          <a:spcPts val="0"/>
                        </a:spcBef>
                        <a:spcAft>
                          <a:spcPts val="0"/>
                        </a:spcAft>
                        <a:buNone/>
                      </a:pPr>
                      <a:r>
                        <a:rPr lang="en-US" sz="1200" i="1">
                          <a:latin typeface="Times New Roman"/>
                          <a:ea typeface="Times New Roman"/>
                          <a:cs typeface="Times New Roman"/>
                          <a:sym typeface="Times New Roman"/>
                        </a:rPr>
                        <a:t>Website </a:t>
                      </a:r>
                      <a:r>
                        <a:rPr lang="en-US" sz="1200">
                          <a:latin typeface="Times New Roman"/>
                          <a:ea typeface="Times New Roman"/>
                          <a:cs typeface="Times New Roman"/>
                          <a:sym typeface="Times New Roman"/>
                        </a:rPr>
                        <a:t>memberikan informasi yang valid dan relevan.</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821050">
                <a:tc>
                  <a:txBody>
                    <a:bodyPr/>
                    <a:lstStyle/>
                    <a:p>
                      <a:pPr marL="0" marR="0" lvl="0" indent="0" algn="l" rtl="0">
                        <a:spcBef>
                          <a:spcPts val="0"/>
                        </a:spcBef>
                        <a:spcAft>
                          <a:spcPts val="0"/>
                        </a:spcAft>
                        <a:buNone/>
                      </a:pPr>
                      <a:r>
                        <a:rPr lang="en-US" sz="1900" b="1" i="1">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p>
                      <a:pPr marL="0" marR="127635" lvl="0" indent="0" algn="r" rtl="0">
                        <a:spcBef>
                          <a:spcPts val="0"/>
                        </a:spcBef>
                        <a:spcAft>
                          <a:spcPts val="0"/>
                        </a:spcAft>
                        <a:buNone/>
                      </a:pPr>
                      <a:r>
                        <a:rPr lang="en-US" sz="1200">
                          <a:solidFill>
                            <a:srgbClr val="FFFFFF"/>
                          </a:solidFill>
                          <a:latin typeface="Times New Roman"/>
                          <a:ea typeface="Times New Roman"/>
                          <a:cs typeface="Times New Roman"/>
                          <a:sym typeface="Times New Roman"/>
                        </a:rPr>
                        <a:t>4.</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B4437"/>
                    </a:solidFill>
                  </a:tcPr>
                </a:tc>
                <a:tc>
                  <a:txBody>
                    <a:bodyPr/>
                    <a:lstStyle/>
                    <a:p>
                      <a:pPr marL="66675" marR="61595" lvl="0" indent="0" algn="l" rtl="0">
                        <a:lnSpc>
                          <a:spcPct val="150000"/>
                        </a:lnSpc>
                        <a:spcBef>
                          <a:spcPts val="0"/>
                        </a:spcBef>
                        <a:spcAft>
                          <a:spcPts val="0"/>
                        </a:spcAft>
                        <a:buNone/>
                      </a:pPr>
                      <a:r>
                        <a:rPr lang="en-US" sz="1200" i="1">
                          <a:latin typeface="Times New Roman"/>
                          <a:ea typeface="Times New Roman"/>
                          <a:cs typeface="Times New Roman"/>
                          <a:sym typeface="Times New Roman"/>
                        </a:rPr>
                        <a:t>Website </a:t>
                      </a:r>
                      <a:r>
                        <a:rPr lang="en-US" sz="1200">
                          <a:latin typeface="Times New Roman"/>
                          <a:ea typeface="Times New Roman"/>
                          <a:cs typeface="Times New Roman"/>
                          <a:sym typeface="Times New Roman"/>
                        </a:rPr>
                        <a:t>memberikan informasi yang lengkap dan terperinci.</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bl>
          </a:graphicData>
        </a:graphic>
      </p:graphicFrame>
      <p:graphicFrame>
        <p:nvGraphicFramePr>
          <p:cNvPr id="397" name="Google Shape;397;p41"/>
          <p:cNvGraphicFramePr/>
          <p:nvPr/>
        </p:nvGraphicFramePr>
        <p:xfrm>
          <a:off x="1388087" y="5104172"/>
          <a:ext cx="4798700" cy="819150"/>
        </p:xfrm>
        <a:graphic>
          <a:graphicData uri="http://schemas.openxmlformats.org/drawingml/2006/table">
            <a:tbl>
              <a:tblPr>
                <a:noFill/>
                <a:tableStyleId>{6748DB98-CCF4-419A-BDE8-D56678E90F0D}</a:tableStyleId>
              </a:tblPr>
              <a:tblGrid>
                <a:gridCol w="382275">
                  <a:extLst>
                    <a:ext uri="{9D8B030D-6E8A-4147-A177-3AD203B41FA5}">
                      <a16:colId xmlns:a16="http://schemas.microsoft.com/office/drawing/2014/main" val="20000"/>
                    </a:ext>
                  </a:extLst>
                </a:gridCol>
                <a:gridCol w="2626350">
                  <a:extLst>
                    <a:ext uri="{9D8B030D-6E8A-4147-A177-3AD203B41FA5}">
                      <a16:colId xmlns:a16="http://schemas.microsoft.com/office/drawing/2014/main" val="20001"/>
                    </a:ext>
                  </a:extLst>
                </a:gridCol>
                <a:gridCol w="361325">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60675">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6875">
                  <a:extLst>
                    <a:ext uri="{9D8B030D-6E8A-4147-A177-3AD203B41FA5}">
                      <a16:colId xmlns:a16="http://schemas.microsoft.com/office/drawing/2014/main" val="20006"/>
                    </a:ext>
                  </a:extLst>
                </a:gridCol>
              </a:tblGrid>
              <a:tr h="819150">
                <a:tc>
                  <a:txBody>
                    <a:bodyPr/>
                    <a:lstStyle/>
                    <a:p>
                      <a:pPr marL="0" marR="0" lvl="0" indent="0" algn="l" rtl="0">
                        <a:spcBef>
                          <a:spcPts val="0"/>
                        </a:spcBef>
                        <a:spcAft>
                          <a:spcPts val="0"/>
                        </a:spcAft>
                        <a:buNone/>
                      </a:pPr>
                      <a:r>
                        <a:rPr lang="en-US" sz="1900" b="1" i="1">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p>
                      <a:pPr marL="64135" marR="60960" lvl="0" indent="0" algn="ctr" rtl="0">
                        <a:spcBef>
                          <a:spcPts val="0"/>
                        </a:spcBef>
                        <a:spcAft>
                          <a:spcPts val="0"/>
                        </a:spcAft>
                        <a:buNone/>
                      </a:pPr>
                      <a:r>
                        <a:rPr lang="en-US" sz="1200">
                          <a:solidFill>
                            <a:srgbClr val="FFFFFF"/>
                          </a:solidFill>
                          <a:latin typeface="Times New Roman"/>
                          <a:ea typeface="Times New Roman"/>
                          <a:cs typeface="Times New Roman"/>
                          <a:sym typeface="Times New Roman"/>
                        </a:rPr>
                        <a:t>5.</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B4437"/>
                    </a:solidFill>
                  </a:tcPr>
                </a:tc>
                <a:tc>
                  <a:txBody>
                    <a:bodyPr/>
                    <a:lstStyle/>
                    <a:p>
                      <a:pPr marL="66675" marR="0" lvl="0" indent="0" algn="l" rtl="0">
                        <a:lnSpc>
                          <a:spcPct val="114583"/>
                        </a:lnSpc>
                        <a:spcBef>
                          <a:spcPts val="0"/>
                        </a:spcBef>
                        <a:spcAft>
                          <a:spcPts val="0"/>
                        </a:spcAft>
                        <a:buNone/>
                      </a:pPr>
                      <a:r>
                        <a:rPr lang="en-US" sz="1200">
                          <a:latin typeface="Times New Roman"/>
                          <a:ea typeface="Times New Roman"/>
                          <a:cs typeface="Times New Roman"/>
                          <a:sym typeface="Times New Roman"/>
                        </a:rPr>
                        <a:t>Informasi yang disajikan dalam </a:t>
                      </a:r>
                      <a:r>
                        <a:rPr lang="en-US" sz="1200" i="1">
                          <a:latin typeface="Times New Roman"/>
                          <a:ea typeface="Times New Roman"/>
                          <a:cs typeface="Times New Roman"/>
                          <a:sym typeface="Times New Roman"/>
                        </a:rPr>
                        <a:t>website</a:t>
                      </a:r>
                      <a:endParaRPr sz="1100">
                        <a:latin typeface="Times New Roman"/>
                        <a:ea typeface="Times New Roman"/>
                        <a:cs typeface="Times New Roman"/>
                        <a:sym typeface="Times New Roman"/>
                      </a:endParaRPr>
                    </a:p>
                    <a:p>
                      <a:pPr marL="66675" marR="0" lvl="0" indent="0" algn="l" rtl="0">
                        <a:spcBef>
                          <a:spcPts val="685"/>
                        </a:spcBef>
                        <a:spcAft>
                          <a:spcPts val="0"/>
                        </a:spcAft>
                        <a:buNone/>
                      </a:pPr>
                      <a:r>
                        <a:rPr lang="en-US" sz="1200">
                          <a:latin typeface="Times New Roman"/>
                          <a:ea typeface="Times New Roman"/>
                          <a:cs typeface="Times New Roman"/>
                          <a:sym typeface="Times New Roman"/>
                        </a:rPr>
                        <a:t>dalam format yang sesuai.</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bl>
          </a:graphicData>
        </a:graphic>
      </p:graphicFrame>
      <p:pic>
        <p:nvPicPr>
          <p:cNvPr id="398" name="Google Shape;398;p41"/>
          <p:cNvPicPr preferRelativeResize="0"/>
          <p:nvPr/>
        </p:nvPicPr>
        <p:blipFill rotWithShape="1">
          <a:blip r:embed="rId3">
            <a:alphaModFix/>
          </a:blip>
          <a:srcRect/>
          <a:stretch/>
        </p:blipFill>
        <p:spPr>
          <a:xfrm>
            <a:off x="11165430" y="198867"/>
            <a:ext cx="841581" cy="841581"/>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8"/>
                                        </p:tgtEl>
                                        <p:attrNameLst>
                                          <p:attrName>style.visibility</p:attrName>
                                        </p:attrNameLst>
                                      </p:cBhvr>
                                      <p:to>
                                        <p:strVal val="visible"/>
                                      </p:to>
                                    </p:set>
                                    <p:animEffect transition="in" filter="fade">
                                      <p:cBhvr>
                                        <p:cTn id="7" dur="1000"/>
                                        <p:tgtEl>
                                          <p:spTgt spid="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402"/>
        <p:cNvGrpSpPr/>
        <p:nvPr/>
      </p:nvGrpSpPr>
      <p:grpSpPr>
        <a:xfrm>
          <a:off x="0" y="0"/>
          <a:ext cx="0" cy="0"/>
          <a:chOff x="0" y="0"/>
          <a:chExt cx="0" cy="0"/>
        </a:xfrm>
      </p:grpSpPr>
      <p:sp>
        <p:nvSpPr>
          <p:cNvPr id="403" name="Google Shape;403;p42"/>
          <p:cNvSpPr txBox="1"/>
          <p:nvPr/>
        </p:nvSpPr>
        <p:spPr>
          <a:xfrm>
            <a:off x="7450358" y="1743653"/>
            <a:ext cx="3155516" cy="1323439"/>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4000" b="1">
                <a:solidFill>
                  <a:schemeClr val="accent1"/>
                </a:solidFill>
                <a:latin typeface="Arial"/>
                <a:ea typeface="Arial"/>
                <a:cs typeface="Arial"/>
                <a:sym typeface="Arial"/>
              </a:rPr>
              <a:t>Rancangan</a:t>
            </a:r>
            <a:endParaRPr sz="4000" b="1">
              <a:solidFill>
                <a:schemeClr val="accent1"/>
              </a:solidFill>
              <a:latin typeface="Arial"/>
              <a:ea typeface="Arial"/>
              <a:cs typeface="Arial"/>
              <a:sym typeface="Arial"/>
            </a:endParaRPr>
          </a:p>
          <a:p>
            <a:pPr marL="0" marR="0" lvl="0" indent="0" algn="r" rtl="0">
              <a:spcBef>
                <a:spcPts val="0"/>
              </a:spcBef>
              <a:spcAft>
                <a:spcPts val="0"/>
              </a:spcAft>
              <a:buNone/>
            </a:pPr>
            <a:r>
              <a:rPr lang="en-US" sz="4000" b="1">
                <a:solidFill>
                  <a:schemeClr val="accent1"/>
                </a:solidFill>
                <a:latin typeface="Arial"/>
                <a:ea typeface="Arial"/>
                <a:cs typeface="Arial"/>
                <a:sym typeface="Arial"/>
              </a:rPr>
              <a:t>Pernyataan</a:t>
            </a:r>
            <a:endParaRPr sz="4000" b="1">
              <a:solidFill>
                <a:schemeClr val="accent1"/>
              </a:solidFill>
              <a:latin typeface="Arial"/>
              <a:ea typeface="Arial"/>
              <a:cs typeface="Arial"/>
              <a:sym typeface="Arial"/>
            </a:endParaRPr>
          </a:p>
        </p:txBody>
      </p:sp>
      <p:sp>
        <p:nvSpPr>
          <p:cNvPr id="404" name="Google Shape;404;p42"/>
          <p:cNvSpPr/>
          <p:nvPr/>
        </p:nvSpPr>
        <p:spPr>
          <a:xfrm>
            <a:off x="1204811" y="3787307"/>
            <a:ext cx="12192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200"/>
              <a:buFont typeface="Arial"/>
              <a:buNone/>
            </a:pPr>
            <a:br>
              <a:rPr lang="en-US" sz="1200" b="0" i="0" u="none" strike="noStrike" cap="none">
                <a:solidFill>
                  <a:schemeClr val="dk1"/>
                </a:solidFill>
                <a:latin typeface="Arial"/>
                <a:ea typeface="Arial"/>
                <a:cs typeface="Arial"/>
                <a:sym typeface="Arial"/>
              </a:rPr>
            </a:b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5" name="Google Shape;405;p42"/>
          <p:cNvSpPr txBox="1"/>
          <p:nvPr/>
        </p:nvSpPr>
        <p:spPr>
          <a:xfrm>
            <a:off x="7967569" y="3189314"/>
            <a:ext cx="1941557"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accent1"/>
                </a:solidFill>
                <a:latin typeface="Arial"/>
                <a:ea typeface="Arial"/>
                <a:cs typeface="Arial"/>
                <a:sym typeface="Arial"/>
              </a:rPr>
              <a:t>Kualitas Interaksi</a:t>
            </a:r>
            <a:endParaRPr sz="1800">
              <a:solidFill>
                <a:schemeClr val="accent1"/>
              </a:solidFill>
              <a:latin typeface="Arial"/>
              <a:ea typeface="Arial"/>
              <a:cs typeface="Arial"/>
              <a:sym typeface="Arial"/>
            </a:endParaRPr>
          </a:p>
          <a:p>
            <a:pPr marL="0" marR="0" lvl="0" indent="0" algn="ctr" rtl="0">
              <a:spcBef>
                <a:spcPts val="0"/>
              </a:spcBef>
              <a:spcAft>
                <a:spcPts val="0"/>
              </a:spcAft>
              <a:buNone/>
            </a:pPr>
            <a:r>
              <a:rPr lang="en-US" sz="1800">
                <a:solidFill>
                  <a:schemeClr val="accent1"/>
                </a:solidFill>
                <a:latin typeface="Arial"/>
                <a:ea typeface="Arial"/>
                <a:cs typeface="Arial"/>
                <a:sym typeface="Arial"/>
              </a:rPr>
              <a:t>Layanan</a:t>
            </a:r>
            <a:endParaRPr sz="1800">
              <a:solidFill>
                <a:schemeClr val="accent1"/>
              </a:solidFill>
              <a:latin typeface="Arial"/>
              <a:ea typeface="Arial"/>
              <a:cs typeface="Arial"/>
              <a:sym typeface="Arial"/>
            </a:endParaRPr>
          </a:p>
        </p:txBody>
      </p:sp>
      <p:sp>
        <p:nvSpPr>
          <p:cNvPr id="406" name="Google Shape;406;p42"/>
          <p:cNvSpPr/>
          <p:nvPr/>
        </p:nvSpPr>
        <p:spPr>
          <a:xfrm>
            <a:off x="7634177" y="1743653"/>
            <a:ext cx="2971697" cy="1445661"/>
          </a:xfrm>
          <a:prstGeom prst="rect">
            <a:avLst/>
          </a:prstGeom>
          <a:noFill/>
          <a:ln w="12700" cap="flat" cmpd="sng">
            <a:solidFill>
              <a:srgbClr val="B6811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07" name="Google Shape;407;p42"/>
          <p:cNvSpPr/>
          <p:nvPr/>
        </p:nvSpPr>
        <p:spPr>
          <a:xfrm>
            <a:off x="7967569" y="3189313"/>
            <a:ext cx="2121093" cy="646331"/>
          </a:xfrm>
          <a:prstGeom prst="rect">
            <a:avLst/>
          </a:prstGeom>
          <a:noFill/>
          <a:ln w="12700" cap="flat" cmpd="sng">
            <a:solidFill>
              <a:srgbClr val="B6811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08" name="Google Shape;408;p42"/>
          <p:cNvSpPr/>
          <p:nvPr/>
        </p:nvSpPr>
        <p:spPr>
          <a:xfrm>
            <a:off x="829340" y="531628"/>
            <a:ext cx="5932967" cy="5762846"/>
          </a:xfrm>
          <a:prstGeom prst="rect">
            <a:avLst/>
          </a:prstGeom>
          <a:noFill/>
          <a:ln w="12700" cap="flat" cmpd="sng">
            <a:solidFill>
              <a:srgbClr val="B6811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09" name="Google Shape;409;p42"/>
          <p:cNvSpPr/>
          <p:nvPr/>
        </p:nvSpPr>
        <p:spPr>
          <a:xfrm>
            <a:off x="6762307" y="531628"/>
            <a:ext cx="871870" cy="1212025"/>
          </a:xfrm>
          <a:prstGeom prst="rect">
            <a:avLst/>
          </a:prstGeom>
          <a:solidFill>
            <a:schemeClr val="accent1"/>
          </a:solidFill>
          <a:ln w="12700" cap="flat" cmpd="sng">
            <a:solidFill>
              <a:srgbClr val="B6811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10" name="Google Shape;410;p42"/>
          <p:cNvSpPr/>
          <p:nvPr/>
        </p:nvSpPr>
        <p:spPr>
          <a:xfrm>
            <a:off x="6762307" y="3189314"/>
            <a:ext cx="871870" cy="1212025"/>
          </a:xfrm>
          <a:prstGeom prst="rect">
            <a:avLst/>
          </a:prstGeom>
          <a:solidFill>
            <a:schemeClr val="accent1"/>
          </a:solidFill>
          <a:ln w="12700" cap="flat" cmpd="sng">
            <a:solidFill>
              <a:srgbClr val="B6811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aphicFrame>
        <p:nvGraphicFramePr>
          <p:cNvPr id="411" name="Google Shape;411;p42"/>
          <p:cNvGraphicFramePr/>
          <p:nvPr/>
        </p:nvGraphicFramePr>
        <p:xfrm>
          <a:off x="1239787" y="826557"/>
          <a:ext cx="5005300" cy="5170200"/>
        </p:xfrm>
        <a:graphic>
          <a:graphicData uri="http://schemas.openxmlformats.org/drawingml/2006/table">
            <a:tbl>
              <a:tblPr>
                <a:noFill/>
                <a:tableStyleId>{6748DB98-CCF4-419A-BDE8-D56678E90F0D}</a:tableStyleId>
              </a:tblPr>
              <a:tblGrid>
                <a:gridCol w="398200">
                  <a:extLst>
                    <a:ext uri="{9D8B030D-6E8A-4147-A177-3AD203B41FA5}">
                      <a16:colId xmlns:a16="http://schemas.microsoft.com/office/drawing/2014/main" val="20000"/>
                    </a:ext>
                  </a:extLst>
                </a:gridCol>
                <a:gridCol w="2735825">
                  <a:extLst>
                    <a:ext uri="{9D8B030D-6E8A-4147-A177-3AD203B41FA5}">
                      <a16:colId xmlns:a16="http://schemas.microsoft.com/office/drawing/2014/main" val="20001"/>
                    </a:ext>
                  </a:extLst>
                </a:gridCol>
                <a:gridCol w="376375">
                  <a:extLst>
                    <a:ext uri="{9D8B030D-6E8A-4147-A177-3AD203B41FA5}">
                      <a16:colId xmlns:a16="http://schemas.microsoft.com/office/drawing/2014/main" val="20002"/>
                    </a:ext>
                  </a:extLst>
                </a:gridCol>
                <a:gridCol w="375700">
                  <a:extLst>
                    <a:ext uri="{9D8B030D-6E8A-4147-A177-3AD203B41FA5}">
                      <a16:colId xmlns:a16="http://schemas.microsoft.com/office/drawing/2014/main" val="20003"/>
                    </a:ext>
                  </a:extLst>
                </a:gridCol>
                <a:gridCol w="375700">
                  <a:extLst>
                    <a:ext uri="{9D8B030D-6E8A-4147-A177-3AD203B41FA5}">
                      <a16:colId xmlns:a16="http://schemas.microsoft.com/office/drawing/2014/main" val="20004"/>
                    </a:ext>
                  </a:extLst>
                </a:gridCol>
                <a:gridCol w="371750">
                  <a:extLst>
                    <a:ext uri="{9D8B030D-6E8A-4147-A177-3AD203B41FA5}">
                      <a16:colId xmlns:a16="http://schemas.microsoft.com/office/drawing/2014/main" val="20005"/>
                    </a:ext>
                  </a:extLst>
                </a:gridCol>
                <a:gridCol w="371750">
                  <a:extLst>
                    <a:ext uri="{9D8B030D-6E8A-4147-A177-3AD203B41FA5}">
                      <a16:colId xmlns:a16="http://schemas.microsoft.com/office/drawing/2014/main" val="20006"/>
                    </a:ext>
                  </a:extLst>
                </a:gridCol>
              </a:tblGrid>
              <a:tr h="410275">
                <a:tc rowSpan="2">
                  <a:txBody>
                    <a:bodyPr/>
                    <a:lstStyle/>
                    <a:p>
                      <a:pPr marL="0" marR="0" lvl="0" indent="0" algn="l" rtl="0">
                        <a:spcBef>
                          <a:spcPts val="0"/>
                        </a:spcBef>
                        <a:spcAft>
                          <a:spcPts val="0"/>
                        </a:spcAft>
                        <a:buNone/>
                      </a:pPr>
                      <a:r>
                        <a:rPr lang="en-US" sz="1500" b="1" i="1">
                          <a:latin typeface="Times New Roman"/>
                          <a:ea typeface="Times New Roman"/>
                          <a:cs typeface="Times New Roman"/>
                          <a:sym typeface="Times New Roman"/>
                        </a:rPr>
                        <a:t> </a:t>
                      </a:r>
                      <a:endParaRPr sz="900">
                        <a:latin typeface="Times New Roman"/>
                        <a:ea typeface="Times New Roman"/>
                        <a:cs typeface="Times New Roman"/>
                        <a:sym typeface="Times New Roman"/>
                      </a:endParaRPr>
                    </a:p>
                    <a:p>
                      <a:pPr marL="77470" marR="0" lvl="0" indent="0" algn="l" rtl="0">
                        <a:spcBef>
                          <a:spcPts val="0"/>
                        </a:spcBef>
                        <a:spcAft>
                          <a:spcPts val="0"/>
                        </a:spcAft>
                        <a:buNone/>
                      </a:pPr>
                      <a:r>
                        <a:rPr lang="en-US" sz="1000" b="1">
                          <a:solidFill>
                            <a:srgbClr val="FFFFFF"/>
                          </a:solidFill>
                          <a:latin typeface="Times New Roman"/>
                          <a:ea typeface="Times New Roman"/>
                          <a:cs typeface="Times New Roman"/>
                          <a:sym typeface="Times New Roman"/>
                        </a:rPr>
                        <a:t>No.</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B4437"/>
                    </a:solidFill>
                  </a:tcPr>
                </a:tc>
                <a:tc rowSpan="2">
                  <a:txBody>
                    <a:bodyPr/>
                    <a:lstStyle/>
                    <a:p>
                      <a:pPr marL="0" marR="0" lvl="0" indent="0" algn="l" rtl="0">
                        <a:spcBef>
                          <a:spcPts val="0"/>
                        </a:spcBef>
                        <a:spcAft>
                          <a:spcPts val="0"/>
                        </a:spcAft>
                        <a:buNone/>
                      </a:pPr>
                      <a:r>
                        <a:rPr lang="en-US" sz="1500" b="1" i="1">
                          <a:latin typeface="Times New Roman"/>
                          <a:ea typeface="Times New Roman"/>
                          <a:cs typeface="Times New Roman"/>
                          <a:sym typeface="Times New Roman"/>
                        </a:rPr>
                        <a:t> </a:t>
                      </a:r>
                      <a:endParaRPr sz="900">
                        <a:latin typeface="Times New Roman"/>
                        <a:ea typeface="Times New Roman"/>
                        <a:cs typeface="Times New Roman"/>
                        <a:sym typeface="Times New Roman"/>
                      </a:endParaRPr>
                    </a:p>
                    <a:p>
                      <a:pPr marL="922655" marR="918210" lvl="0" indent="0" algn="ctr" rtl="0">
                        <a:spcBef>
                          <a:spcPts val="0"/>
                        </a:spcBef>
                        <a:spcAft>
                          <a:spcPts val="0"/>
                        </a:spcAft>
                        <a:buNone/>
                      </a:pPr>
                      <a:r>
                        <a:rPr lang="en-US" sz="1000" b="1">
                          <a:solidFill>
                            <a:srgbClr val="FFFFFF"/>
                          </a:solidFill>
                          <a:latin typeface="Times New Roman"/>
                          <a:ea typeface="Times New Roman"/>
                          <a:cs typeface="Times New Roman"/>
                          <a:sym typeface="Times New Roman"/>
                        </a:rPr>
                        <a:t>Pernyataan</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B4437"/>
                    </a:solidFill>
                  </a:tcPr>
                </a:tc>
                <a:tc gridSpan="5">
                  <a:txBody>
                    <a:bodyPr/>
                    <a:lstStyle/>
                    <a:p>
                      <a:pPr marL="593725" marR="588645" lvl="0" indent="0" algn="ctr" rtl="0">
                        <a:lnSpc>
                          <a:spcPct val="137500"/>
                        </a:lnSpc>
                        <a:spcBef>
                          <a:spcPts val="0"/>
                        </a:spcBef>
                        <a:spcAft>
                          <a:spcPts val="0"/>
                        </a:spcAft>
                        <a:buNone/>
                      </a:pPr>
                      <a:r>
                        <a:rPr lang="en-US" sz="1000" b="1">
                          <a:solidFill>
                            <a:srgbClr val="FFFFFF"/>
                          </a:solidFill>
                          <a:latin typeface="Times New Roman"/>
                          <a:ea typeface="Times New Roman"/>
                          <a:cs typeface="Times New Roman"/>
                          <a:sym typeface="Times New Roman"/>
                        </a:rPr>
                        <a:t>Jawaban</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B443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15000">
                <a:tc vMerge="1">
                  <a:txBody>
                    <a:bodyPr/>
                    <a:lstStyle/>
                    <a:p>
                      <a:endParaRPr lang="en-US"/>
                    </a:p>
                  </a:txBody>
                  <a:tcPr/>
                </a:tc>
                <a:tc vMerge="1">
                  <a:txBody>
                    <a:bodyPr/>
                    <a:lstStyle/>
                    <a:p>
                      <a:endParaRPr lang="en-US"/>
                    </a:p>
                  </a:txBody>
                  <a:tcPr/>
                </a:tc>
                <a:tc>
                  <a:txBody>
                    <a:bodyPr/>
                    <a:lstStyle/>
                    <a:p>
                      <a:pPr marL="74295" marR="67945" lvl="0" indent="0" algn="ctr" rtl="0">
                        <a:lnSpc>
                          <a:spcPct val="137500"/>
                        </a:lnSpc>
                        <a:spcBef>
                          <a:spcPts val="0"/>
                        </a:spcBef>
                        <a:spcAft>
                          <a:spcPts val="0"/>
                        </a:spcAft>
                        <a:buNone/>
                      </a:pPr>
                      <a:r>
                        <a:rPr lang="en-US" sz="1000" b="1">
                          <a:solidFill>
                            <a:srgbClr val="FFFFFF"/>
                          </a:solidFill>
                          <a:latin typeface="Times New Roman"/>
                          <a:ea typeface="Times New Roman"/>
                          <a:cs typeface="Times New Roman"/>
                          <a:sym typeface="Times New Roman"/>
                        </a:rPr>
                        <a:t>ST</a:t>
                      </a:r>
                      <a:endParaRPr sz="900">
                        <a:latin typeface="Times New Roman"/>
                        <a:ea typeface="Times New Roman"/>
                        <a:cs typeface="Times New Roman"/>
                        <a:sym typeface="Times New Roman"/>
                      </a:endParaRPr>
                    </a:p>
                    <a:p>
                      <a:pPr marL="4445" marR="0" lvl="0" indent="0" algn="ctr" rtl="0">
                        <a:spcBef>
                          <a:spcPts val="685"/>
                        </a:spcBef>
                        <a:spcAft>
                          <a:spcPts val="0"/>
                        </a:spcAft>
                        <a:buNone/>
                      </a:pPr>
                      <a:r>
                        <a:rPr lang="en-US" sz="1000" b="1">
                          <a:solidFill>
                            <a:srgbClr val="FFFFFF"/>
                          </a:solidFill>
                          <a:latin typeface="Times New Roman"/>
                          <a:ea typeface="Times New Roman"/>
                          <a:cs typeface="Times New Roman"/>
                          <a:sym typeface="Times New Roman"/>
                        </a:rPr>
                        <a:t>S</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B4437"/>
                    </a:solidFill>
                  </a:tcPr>
                </a:tc>
                <a:tc>
                  <a:txBody>
                    <a:bodyPr/>
                    <a:lstStyle/>
                    <a:p>
                      <a:pPr marL="85090" marR="0" lvl="0" indent="0" algn="l" rtl="0">
                        <a:lnSpc>
                          <a:spcPct val="137500"/>
                        </a:lnSpc>
                        <a:spcBef>
                          <a:spcPts val="0"/>
                        </a:spcBef>
                        <a:spcAft>
                          <a:spcPts val="0"/>
                        </a:spcAft>
                        <a:buNone/>
                      </a:pPr>
                      <a:r>
                        <a:rPr lang="en-US" sz="1000" b="1">
                          <a:solidFill>
                            <a:srgbClr val="FFFFFF"/>
                          </a:solidFill>
                          <a:latin typeface="Times New Roman"/>
                          <a:ea typeface="Times New Roman"/>
                          <a:cs typeface="Times New Roman"/>
                          <a:sym typeface="Times New Roman"/>
                        </a:rPr>
                        <a:t>TS</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B4437"/>
                    </a:solidFill>
                  </a:tcPr>
                </a:tc>
                <a:tc>
                  <a:txBody>
                    <a:bodyPr/>
                    <a:lstStyle/>
                    <a:p>
                      <a:pPr marL="5080" marR="0" lvl="0" indent="0" algn="ctr" rtl="0">
                        <a:lnSpc>
                          <a:spcPct val="137500"/>
                        </a:lnSpc>
                        <a:spcBef>
                          <a:spcPts val="0"/>
                        </a:spcBef>
                        <a:spcAft>
                          <a:spcPts val="0"/>
                        </a:spcAft>
                        <a:buNone/>
                      </a:pPr>
                      <a:r>
                        <a:rPr lang="en-US" sz="1000" b="1">
                          <a:solidFill>
                            <a:srgbClr val="FFFFFF"/>
                          </a:solidFill>
                          <a:latin typeface="Times New Roman"/>
                          <a:ea typeface="Times New Roman"/>
                          <a:cs typeface="Times New Roman"/>
                          <a:sym typeface="Times New Roman"/>
                        </a:rPr>
                        <a:t>C</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B4437"/>
                    </a:solidFill>
                  </a:tcPr>
                </a:tc>
                <a:tc>
                  <a:txBody>
                    <a:bodyPr/>
                    <a:lstStyle/>
                    <a:p>
                      <a:pPr marL="3175" marR="0" lvl="0" indent="0" algn="ctr" rtl="0">
                        <a:lnSpc>
                          <a:spcPct val="137500"/>
                        </a:lnSpc>
                        <a:spcBef>
                          <a:spcPts val="0"/>
                        </a:spcBef>
                        <a:spcAft>
                          <a:spcPts val="0"/>
                        </a:spcAft>
                        <a:buNone/>
                      </a:pPr>
                      <a:r>
                        <a:rPr lang="en-US" sz="1000" b="1">
                          <a:solidFill>
                            <a:srgbClr val="FFFFFF"/>
                          </a:solidFill>
                          <a:latin typeface="Times New Roman"/>
                          <a:ea typeface="Times New Roman"/>
                          <a:cs typeface="Times New Roman"/>
                          <a:sym typeface="Times New Roman"/>
                        </a:rPr>
                        <a:t>S</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B4437"/>
                    </a:solidFill>
                  </a:tcPr>
                </a:tc>
                <a:tc>
                  <a:txBody>
                    <a:bodyPr/>
                    <a:lstStyle/>
                    <a:p>
                      <a:pPr marL="91440" marR="0" lvl="0" indent="0" algn="l" rtl="0">
                        <a:lnSpc>
                          <a:spcPct val="137500"/>
                        </a:lnSpc>
                        <a:spcBef>
                          <a:spcPts val="0"/>
                        </a:spcBef>
                        <a:spcAft>
                          <a:spcPts val="0"/>
                        </a:spcAft>
                        <a:buNone/>
                      </a:pPr>
                      <a:r>
                        <a:rPr lang="en-US" sz="1000" b="1">
                          <a:solidFill>
                            <a:srgbClr val="FFFFFF"/>
                          </a:solidFill>
                          <a:latin typeface="Times New Roman"/>
                          <a:ea typeface="Times New Roman"/>
                          <a:cs typeface="Times New Roman"/>
                          <a:sym typeface="Times New Roman"/>
                        </a:rPr>
                        <a:t>SS</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B4437"/>
                    </a:solidFill>
                  </a:tcPr>
                </a:tc>
                <a:extLst>
                  <a:ext uri="{0D108BD9-81ED-4DB2-BD59-A6C34878D82A}">
                    <a16:rowId xmlns:a16="http://schemas.microsoft.com/office/drawing/2014/main" val="10001"/>
                  </a:ext>
                </a:extLst>
              </a:tr>
              <a:tr h="802350">
                <a:tc>
                  <a:txBody>
                    <a:bodyPr/>
                    <a:lstStyle/>
                    <a:p>
                      <a:pPr marL="0" marR="0" lvl="0" indent="0" algn="l" rtl="0">
                        <a:spcBef>
                          <a:spcPts val="0"/>
                        </a:spcBef>
                        <a:spcAft>
                          <a:spcPts val="0"/>
                        </a:spcAft>
                        <a:buNone/>
                      </a:pPr>
                      <a:r>
                        <a:rPr lang="en-US" sz="1600" b="1" i="1">
                          <a:latin typeface="Times New Roman"/>
                          <a:ea typeface="Times New Roman"/>
                          <a:cs typeface="Times New Roman"/>
                          <a:sym typeface="Times New Roman"/>
                        </a:rPr>
                        <a:t> </a:t>
                      </a:r>
                      <a:endParaRPr sz="900">
                        <a:latin typeface="Times New Roman"/>
                        <a:ea typeface="Times New Roman"/>
                        <a:cs typeface="Times New Roman"/>
                        <a:sym typeface="Times New Roman"/>
                      </a:endParaRPr>
                    </a:p>
                    <a:p>
                      <a:pPr marL="0" marR="127635" lvl="0" indent="0" algn="r" rtl="0">
                        <a:spcBef>
                          <a:spcPts val="0"/>
                        </a:spcBef>
                        <a:spcAft>
                          <a:spcPts val="0"/>
                        </a:spcAft>
                        <a:buNone/>
                      </a:pPr>
                      <a:r>
                        <a:rPr lang="en-US" sz="1000">
                          <a:solidFill>
                            <a:srgbClr val="FFFFFF"/>
                          </a:solidFill>
                          <a:latin typeface="Times New Roman"/>
                          <a:ea typeface="Times New Roman"/>
                          <a:cs typeface="Times New Roman"/>
                          <a:sym typeface="Times New Roman"/>
                        </a:rPr>
                        <a:t>1.</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B4437"/>
                    </a:solidFill>
                  </a:tcPr>
                </a:tc>
                <a:tc>
                  <a:txBody>
                    <a:bodyPr/>
                    <a:lstStyle/>
                    <a:p>
                      <a:pPr marL="66675" marR="0" lvl="0" indent="0" algn="l" rtl="0">
                        <a:lnSpc>
                          <a:spcPct val="137500"/>
                        </a:lnSpc>
                        <a:spcBef>
                          <a:spcPts val="0"/>
                        </a:spcBef>
                        <a:spcAft>
                          <a:spcPts val="0"/>
                        </a:spcAft>
                        <a:buNone/>
                      </a:pPr>
                      <a:r>
                        <a:rPr lang="en-US" sz="1000" i="1">
                          <a:latin typeface="Times New Roman"/>
                          <a:ea typeface="Times New Roman"/>
                          <a:cs typeface="Times New Roman"/>
                          <a:sym typeface="Times New Roman"/>
                        </a:rPr>
                        <a:t>Website </a:t>
                      </a:r>
                      <a:r>
                        <a:rPr lang="en-US" sz="1000">
                          <a:latin typeface="Times New Roman"/>
                          <a:ea typeface="Times New Roman"/>
                          <a:cs typeface="Times New Roman"/>
                          <a:sym typeface="Times New Roman"/>
                        </a:rPr>
                        <a:t>memiliki reputasi yang baik.</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900">
                          <a:latin typeface="Times New Roman"/>
                          <a:ea typeface="Times New Roman"/>
                          <a:cs typeface="Times New Roman"/>
                          <a:sym typeface="Times New Roman"/>
                        </a:rPr>
                        <a:t> </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900">
                          <a:latin typeface="Times New Roman"/>
                          <a:ea typeface="Times New Roman"/>
                          <a:cs typeface="Times New Roman"/>
                          <a:sym typeface="Times New Roman"/>
                        </a:rPr>
                        <a:t> </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900">
                          <a:latin typeface="Times New Roman"/>
                          <a:ea typeface="Times New Roman"/>
                          <a:cs typeface="Times New Roman"/>
                          <a:sym typeface="Times New Roman"/>
                        </a:rPr>
                        <a:t> </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900">
                          <a:latin typeface="Times New Roman"/>
                          <a:ea typeface="Times New Roman"/>
                          <a:cs typeface="Times New Roman"/>
                          <a:sym typeface="Times New Roman"/>
                        </a:rPr>
                        <a:t> </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900">
                          <a:latin typeface="Times New Roman"/>
                          <a:ea typeface="Times New Roman"/>
                          <a:cs typeface="Times New Roman"/>
                          <a:sym typeface="Times New Roman"/>
                        </a:rPr>
                        <a:t> </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804200">
                <a:tc>
                  <a:txBody>
                    <a:bodyPr/>
                    <a:lstStyle/>
                    <a:p>
                      <a:pPr marL="0" marR="0" lvl="0" indent="0" algn="l" rtl="0">
                        <a:spcBef>
                          <a:spcPts val="0"/>
                        </a:spcBef>
                        <a:spcAft>
                          <a:spcPts val="0"/>
                        </a:spcAft>
                        <a:buNone/>
                      </a:pPr>
                      <a:r>
                        <a:rPr lang="en-US" sz="1600" b="1" i="1">
                          <a:latin typeface="Times New Roman"/>
                          <a:ea typeface="Times New Roman"/>
                          <a:cs typeface="Times New Roman"/>
                          <a:sym typeface="Times New Roman"/>
                        </a:rPr>
                        <a:t> </a:t>
                      </a:r>
                      <a:endParaRPr sz="900">
                        <a:latin typeface="Times New Roman"/>
                        <a:ea typeface="Times New Roman"/>
                        <a:cs typeface="Times New Roman"/>
                        <a:sym typeface="Times New Roman"/>
                      </a:endParaRPr>
                    </a:p>
                    <a:p>
                      <a:pPr marL="0" marR="127635" lvl="0" indent="0" algn="r" rtl="0">
                        <a:spcBef>
                          <a:spcPts val="0"/>
                        </a:spcBef>
                        <a:spcAft>
                          <a:spcPts val="0"/>
                        </a:spcAft>
                        <a:buNone/>
                      </a:pPr>
                      <a:r>
                        <a:rPr lang="en-US" sz="1000">
                          <a:solidFill>
                            <a:srgbClr val="FFFFFF"/>
                          </a:solidFill>
                          <a:latin typeface="Times New Roman"/>
                          <a:ea typeface="Times New Roman"/>
                          <a:cs typeface="Times New Roman"/>
                          <a:sym typeface="Times New Roman"/>
                        </a:rPr>
                        <a:t>2.</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B4437"/>
                    </a:solidFill>
                  </a:tcPr>
                </a:tc>
                <a:tc>
                  <a:txBody>
                    <a:bodyPr/>
                    <a:lstStyle/>
                    <a:p>
                      <a:pPr marL="66675" marR="62230" lvl="0" indent="0" algn="l" rtl="0">
                        <a:lnSpc>
                          <a:spcPct val="150000"/>
                        </a:lnSpc>
                        <a:spcBef>
                          <a:spcPts val="0"/>
                        </a:spcBef>
                        <a:spcAft>
                          <a:spcPts val="0"/>
                        </a:spcAft>
                        <a:buNone/>
                      </a:pPr>
                      <a:r>
                        <a:rPr lang="en-US" sz="1000" i="1">
                          <a:latin typeface="Times New Roman"/>
                          <a:ea typeface="Times New Roman"/>
                          <a:cs typeface="Times New Roman"/>
                          <a:sym typeface="Times New Roman"/>
                        </a:rPr>
                        <a:t>Website	</a:t>
                      </a:r>
                      <a:r>
                        <a:rPr lang="en-US" sz="1000">
                          <a:latin typeface="Times New Roman"/>
                          <a:ea typeface="Times New Roman"/>
                          <a:cs typeface="Times New Roman"/>
                          <a:sym typeface="Times New Roman"/>
                        </a:rPr>
                        <a:t>sangat	menjaga	informasi pribadi saya.</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900">
                          <a:latin typeface="Times New Roman"/>
                          <a:ea typeface="Times New Roman"/>
                          <a:cs typeface="Times New Roman"/>
                          <a:sym typeface="Times New Roman"/>
                        </a:rPr>
                        <a:t> </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900">
                          <a:latin typeface="Times New Roman"/>
                          <a:ea typeface="Times New Roman"/>
                          <a:cs typeface="Times New Roman"/>
                          <a:sym typeface="Times New Roman"/>
                        </a:rPr>
                        <a:t> </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900">
                          <a:latin typeface="Times New Roman"/>
                          <a:ea typeface="Times New Roman"/>
                          <a:cs typeface="Times New Roman"/>
                          <a:sym typeface="Times New Roman"/>
                        </a:rPr>
                        <a:t> </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900">
                          <a:latin typeface="Times New Roman"/>
                          <a:ea typeface="Times New Roman"/>
                          <a:cs typeface="Times New Roman"/>
                          <a:sym typeface="Times New Roman"/>
                        </a:rPr>
                        <a:t> </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900">
                          <a:latin typeface="Times New Roman"/>
                          <a:ea typeface="Times New Roman"/>
                          <a:cs typeface="Times New Roman"/>
                          <a:sym typeface="Times New Roman"/>
                        </a:rPr>
                        <a:t> </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802950">
                <a:tc>
                  <a:txBody>
                    <a:bodyPr/>
                    <a:lstStyle/>
                    <a:p>
                      <a:pPr marL="0" marR="0" lvl="0" indent="0" algn="l" rtl="0">
                        <a:spcBef>
                          <a:spcPts val="0"/>
                        </a:spcBef>
                        <a:spcAft>
                          <a:spcPts val="0"/>
                        </a:spcAft>
                        <a:buNone/>
                      </a:pPr>
                      <a:r>
                        <a:rPr lang="en-US" sz="1600" b="1" i="1">
                          <a:latin typeface="Times New Roman"/>
                          <a:ea typeface="Times New Roman"/>
                          <a:cs typeface="Times New Roman"/>
                          <a:sym typeface="Times New Roman"/>
                        </a:rPr>
                        <a:t> </a:t>
                      </a:r>
                      <a:endParaRPr sz="900">
                        <a:latin typeface="Times New Roman"/>
                        <a:ea typeface="Times New Roman"/>
                        <a:cs typeface="Times New Roman"/>
                        <a:sym typeface="Times New Roman"/>
                      </a:endParaRPr>
                    </a:p>
                    <a:p>
                      <a:pPr marL="0" marR="127635" lvl="0" indent="0" algn="r" rtl="0">
                        <a:spcBef>
                          <a:spcPts val="0"/>
                        </a:spcBef>
                        <a:spcAft>
                          <a:spcPts val="0"/>
                        </a:spcAft>
                        <a:buNone/>
                      </a:pPr>
                      <a:r>
                        <a:rPr lang="en-US" sz="1000">
                          <a:solidFill>
                            <a:srgbClr val="FFFFFF"/>
                          </a:solidFill>
                          <a:latin typeface="Times New Roman"/>
                          <a:ea typeface="Times New Roman"/>
                          <a:cs typeface="Times New Roman"/>
                          <a:sym typeface="Times New Roman"/>
                        </a:rPr>
                        <a:t>3.</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B4437"/>
                    </a:solidFill>
                  </a:tcPr>
                </a:tc>
                <a:tc>
                  <a:txBody>
                    <a:bodyPr/>
                    <a:lstStyle/>
                    <a:p>
                      <a:pPr marL="66675" marR="61595" lvl="0" indent="0" algn="l" rtl="0">
                        <a:lnSpc>
                          <a:spcPct val="150000"/>
                        </a:lnSpc>
                        <a:spcBef>
                          <a:spcPts val="0"/>
                        </a:spcBef>
                        <a:spcAft>
                          <a:spcPts val="0"/>
                        </a:spcAft>
                        <a:buNone/>
                      </a:pPr>
                      <a:r>
                        <a:rPr lang="en-US" sz="1000" i="1">
                          <a:latin typeface="Times New Roman"/>
                          <a:ea typeface="Times New Roman"/>
                          <a:cs typeface="Times New Roman"/>
                          <a:sym typeface="Times New Roman"/>
                        </a:rPr>
                        <a:t>Website	</a:t>
                      </a:r>
                      <a:r>
                        <a:rPr lang="en-US" sz="1000">
                          <a:latin typeface="Times New Roman"/>
                          <a:ea typeface="Times New Roman"/>
                          <a:cs typeface="Times New Roman"/>
                          <a:sym typeface="Times New Roman"/>
                        </a:rPr>
                        <a:t>memberikan	ruang	untuk personalisasi bagi pengguna.</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900">
                          <a:latin typeface="Times New Roman"/>
                          <a:ea typeface="Times New Roman"/>
                          <a:cs typeface="Times New Roman"/>
                          <a:sym typeface="Times New Roman"/>
                        </a:rPr>
                        <a:t> </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900">
                          <a:latin typeface="Times New Roman"/>
                          <a:ea typeface="Times New Roman"/>
                          <a:cs typeface="Times New Roman"/>
                          <a:sym typeface="Times New Roman"/>
                        </a:rPr>
                        <a:t> </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900">
                          <a:latin typeface="Times New Roman"/>
                          <a:ea typeface="Times New Roman"/>
                          <a:cs typeface="Times New Roman"/>
                          <a:sym typeface="Times New Roman"/>
                        </a:rPr>
                        <a:t> </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900">
                          <a:latin typeface="Times New Roman"/>
                          <a:ea typeface="Times New Roman"/>
                          <a:cs typeface="Times New Roman"/>
                          <a:sym typeface="Times New Roman"/>
                        </a:rPr>
                        <a:t> </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900">
                          <a:latin typeface="Times New Roman"/>
                          <a:ea typeface="Times New Roman"/>
                          <a:cs typeface="Times New Roman"/>
                          <a:sym typeface="Times New Roman"/>
                        </a:rPr>
                        <a:t> </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806075">
                <a:tc>
                  <a:txBody>
                    <a:bodyPr/>
                    <a:lstStyle/>
                    <a:p>
                      <a:pPr marL="0" marR="0" lvl="0" indent="0" algn="l" rtl="0">
                        <a:spcBef>
                          <a:spcPts val="0"/>
                        </a:spcBef>
                        <a:spcAft>
                          <a:spcPts val="0"/>
                        </a:spcAft>
                        <a:buNone/>
                      </a:pPr>
                      <a:r>
                        <a:rPr lang="en-US" sz="1600" b="1" i="1">
                          <a:latin typeface="Times New Roman"/>
                          <a:ea typeface="Times New Roman"/>
                          <a:cs typeface="Times New Roman"/>
                          <a:sym typeface="Times New Roman"/>
                        </a:rPr>
                        <a:t> </a:t>
                      </a:r>
                      <a:endParaRPr sz="900">
                        <a:latin typeface="Times New Roman"/>
                        <a:ea typeface="Times New Roman"/>
                        <a:cs typeface="Times New Roman"/>
                        <a:sym typeface="Times New Roman"/>
                      </a:endParaRPr>
                    </a:p>
                    <a:p>
                      <a:pPr marL="0" marR="127635" lvl="0" indent="0" algn="r" rtl="0">
                        <a:spcBef>
                          <a:spcPts val="0"/>
                        </a:spcBef>
                        <a:spcAft>
                          <a:spcPts val="0"/>
                        </a:spcAft>
                        <a:buNone/>
                      </a:pPr>
                      <a:r>
                        <a:rPr lang="en-US" sz="1000">
                          <a:solidFill>
                            <a:srgbClr val="FFFFFF"/>
                          </a:solidFill>
                          <a:latin typeface="Times New Roman"/>
                          <a:ea typeface="Times New Roman"/>
                          <a:cs typeface="Times New Roman"/>
                          <a:sym typeface="Times New Roman"/>
                        </a:rPr>
                        <a:t>4.</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B4437"/>
                    </a:solidFill>
                  </a:tcPr>
                </a:tc>
                <a:tc>
                  <a:txBody>
                    <a:bodyPr/>
                    <a:lstStyle/>
                    <a:p>
                      <a:pPr marL="66675" marR="61595" lvl="0" indent="0" algn="just" rtl="0">
                        <a:lnSpc>
                          <a:spcPct val="150000"/>
                        </a:lnSpc>
                        <a:spcBef>
                          <a:spcPts val="0"/>
                        </a:spcBef>
                        <a:spcAft>
                          <a:spcPts val="0"/>
                        </a:spcAft>
                        <a:buNone/>
                      </a:pPr>
                      <a:r>
                        <a:rPr lang="en-US" sz="1000">
                          <a:latin typeface="Times New Roman"/>
                          <a:ea typeface="Times New Roman"/>
                          <a:cs typeface="Times New Roman"/>
                          <a:sym typeface="Times New Roman"/>
                        </a:rPr>
                        <a:t>Saya merasa aman saat berinteraksi dengan website (seperti mencari status KJP Plus).</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900">
                          <a:latin typeface="Times New Roman"/>
                          <a:ea typeface="Times New Roman"/>
                          <a:cs typeface="Times New Roman"/>
                          <a:sym typeface="Times New Roman"/>
                        </a:rPr>
                        <a:t> </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900">
                          <a:latin typeface="Times New Roman"/>
                          <a:ea typeface="Times New Roman"/>
                          <a:cs typeface="Times New Roman"/>
                          <a:sym typeface="Times New Roman"/>
                        </a:rPr>
                        <a:t> </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900">
                          <a:latin typeface="Times New Roman"/>
                          <a:ea typeface="Times New Roman"/>
                          <a:cs typeface="Times New Roman"/>
                          <a:sym typeface="Times New Roman"/>
                        </a:rPr>
                        <a:t> </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900">
                          <a:latin typeface="Times New Roman"/>
                          <a:ea typeface="Times New Roman"/>
                          <a:cs typeface="Times New Roman"/>
                          <a:sym typeface="Times New Roman"/>
                        </a:rPr>
                        <a:t> </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900">
                          <a:latin typeface="Times New Roman"/>
                          <a:ea typeface="Times New Roman"/>
                          <a:cs typeface="Times New Roman"/>
                          <a:sym typeface="Times New Roman"/>
                        </a:rPr>
                        <a:t> </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029350">
                <a:tc>
                  <a:txBody>
                    <a:bodyPr/>
                    <a:lstStyle/>
                    <a:p>
                      <a:pPr marL="0" marR="0" lvl="0" indent="0" algn="l" rtl="0">
                        <a:spcBef>
                          <a:spcPts val="0"/>
                        </a:spcBef>
                        <a:spcAft>
                          <a:spcPts val="0"/>
                        </a:spcAft>
                        <a:buNone/>
                      </a:pPr>
                      <a:r>
                        <a:rPr lang="en-US" sz="1100" b="1" i="1">
                          <a:latin typeface="Times New Roman"/>
                          <a:ea typeface="Times New Roman"/>
                          <a:cs typeface="Times New Roman"/>
                          <a:sym typeface="Times New Roman"/>
                        </a:rPr>
                        <a:t> </a:t>
                      </a:r>
                      <a:endParaRPr sz="900">
                        <a:latin typeface="Times New Roman"/>
                        <a:ea typeface="Times New Roman"/>
                        <a:cs typeface="Times New Roman"/>
                        <a:sym typeface="Times New Roman"/>
                      </a:endParaRPr>
                    </a:p>
                    <a:p>
                      <a:pPr marL="0" marR="0" lvl="0" indent="0" algn="l" rtl="0">
                        <a:spcBef>
                          <a:spcPts val="55"/>
                        </a:spcBef>
                        <a:spcAft>
                          <a:spcPts val="0"/>
                        </a:spcAft>
                        <a:buNone/>
                      </a:pPr>
                      <a:r>
                        <a:rPr lang="en-US" sz="1100" b="1" i="1">
                          <a:latin typeface="Times New Roman"/>
                          <a:ea typeface="Times New Roman"/>
                          <a:cs typeface="Times New Roman"/>
                          <a:sym typeface="Times New Roman"/>
                        </a:rPr>
                        <a:t> </a:t>
                      </a:r>
                      <a:endParaRPr sz="900">
                        <a:latin typeface="Times New Roman"/>
                        <a:ea typeface="Times New Roman"/>
                        <a:cs typeface="Times New Roman"/>
                        <a:sym typeface="Times New Roman"/>
                      </a:endParaRPr>
                    </a:p>
                    <a:p>
                      <a:pPr marL="0" marR="127635" lvl="0" indent="0" algn="r" rtl="0">
                        <a:spcBef>
                          <a:spcPts val="0"/>
                        </a:spcBef>
                        <a:spcAft>
                          <a:spcPts val="0"/>
                        </a:spcAft>
                        <a:buNone/>
                      </a:pPr>
                      <a:r>
                        <a:rPr lang="en-US" sz="1000">
                          <a:solidFill>
                            <a:srgbClr val="FFFFFF"/>
                          </a:solidFill>
                          <a:latin typeface="Times New Roman"/>
                          <a:ea typeface="Times New Roman"/>
                          <a:cs typeface="Times New Roman"/>
                          <a:sym typeface="Times New Roman"/>
                        </a:rPr>
                        <a:t>5.</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B4437"/>
                    </a:solidFill>
                  </a:tcPr>
                </a:tc>
                <a:tc>
                  <a:txBody>
                    <a:bodyPr/>
                    <a:lstStyle/>
                    <a:p>
                      <a:pPr marL="66675" marR="60325" lvl="0" indent="0" algn="just" rtl="0">
                        <a:lnSpc>
                          <a:spcPct val="150000"/>
                        </a:lnSpc>
                        <a:spcBef>
                          <a:spcPts val="0"/>
                        </a:spcBef>
                        <a:spcAft>
                          <a:spcPts val="0"/>
                        </a:spcAft>
                        <a:buNone/>
                      </a:pPr>
                      <a:r>
                        <a:rPr lang="en-US" sz="1000">
                          <a:latin typeface="Times New Roman"/>
                          <a:ea typeface="Times New Roman"/>
                          <a:cs typeface="Times New Roman"/>
                          <a:sym typeface="Times New Roman"/>
                        </a:rPr>
                        <a:t>Saya merasa yakin bahwa semua informasi dan layanan dalam </a:t>
                      </a:r>
                      <a:r>
                        <a:rPr lang="en-US" sz="1000" i="1">
                          <a:latin typeface="Times New Roman"/>
                          <a:ea typeface="Times New Roman"/>
                          <a:cs typeface="Times New Roman"/>
                          <a:sym typeface="Times New Roman"/>
                        </a:rPr>
                        <a:t>website </a:t>
                      </a:r>
                      <a:r>
                        <a:rPr lang="en-US" sz="1000">
                          <a:latin typeface="Times New Roman"/>
                          <a:ea typeface="Times New Roman"/>
                          <a:cs typeface="Times New Roman"/>
                          <a:sym typeface="Times New Roman"/>
                        </a:rPr>
                        <a:t>berjalan dengan baik dan optimal sesuai</a:t>
                      </a:r>
                      <a:endParaRPr sz="900">
                        <a:latin typeface="Times New Roman"/>
                        <a:ea typeface="Times New Roman"/>
                        <a:cs typeface="Times New Roman"/>
                        <a:sym typeface="Times New Roman"/>
                      </a:endParaRPr>
                    </a:p>
                    <a:p>
                      <a:pPr marL="66675" marR="0" lvl="0" indent="0" algn="just" rtl="0">
                        <a:lnSpc>
                          <a:spcPct val="137500"/>
                        </a:lnSpc>
                        <a:spcBef>
                          <a:spcPts val="0"/>
                        </a:spcBef>
                        <a:spcAft>
                          <a:spcPts val="0"/>
                        </a:spcAft>
                        <a:buNone/>
                      </a:pPr>
                      <a:r>
                        <a:rPr lang="en-US" sz="1000">
                          <a:latin typeface="Times New Roman"/>
                          <a:ea typeface="Times New Roman"/>
                          <a:cs typeface="Times New Roman"/>
                          <a:sym typeface="Times New Roman"/>
                        </a:rPr>
                        <a:t>yang saya harapkan.</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900">
                          <a:latin typeface="Times New Roman"/>
                          <a:ea typeface="Times New Roman"/>
                          <a:cs typeface="Times New Roman"/>
                          <a:sym typeface="Times New Roman"/>
                        </a:rPr>
                        <a:t> </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900">
                          <a:latin typeface="Times New Roman"/>
                          <a:ea typeface="Times New Roman"/>
                          <a:cs typeface="Times New Roman"/>
                          <a:sym typeface="Times New Roman"/>
                        </a:rPr>
                        <a:t> </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900">
                          <a:latin typeface="Times New Roman"/>
                          <a:ea typeface="Times New Roman"/>
                          <a:cs typeface="Times New Roman"/>
                          <a:sym typeface="Times New Roman"/>
                        </a:rPr>
                        <a:t> </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900">
                          <a:latin typeface="Times New Roman"/>
                          <a:ea typeface="Times New Roman"/>
                          <a:cs typeface="Times New Roman"/>
                          <a:sym typeface="Times New Roman"/>
                        </a:rPr>
                        <a:t> </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n-US" sz="900">
                          <a:latin typeface="Times New Roman"/>
                          <a:ea typeface="Times New Roman"/>
                          <a:cs typeface="Times New Roman"/>
                          <a:sym typeface="Times New Roman"/>
                        </a:rPr>
                        <a:t> </a:t>
                      </a:r>
                      <a:endParaRPr sz="900">
                        <a:latin typeface="Times New Roman"/>
                        <a:ea typeface="Times New Roman"/>
                        <a:cs typeface="Times New Roman"/>
                        <a:sym typeface="Times New Roman"/>
                      </a:endParaRPr>
                    </a:p>
                  </a:txBody>
                  <a:tcPr marL="0" marR="0"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pic>
        <p:nvPicPr>
          <p:cNvPr id="412" name="Google Shape;412;p42"/>
          <p:cNvPicPr preferRelativeResize="0"/>
          <p:nvPr/>
        </p:nvPicPr>
        <p:blipFill rotWithShape="1">
          <a:blip r:embed="rId3">
            <a:alphaModFix/>
          </a:blip>
          <a:srcRect/>
          <a:stretch/>
        </p:blipFill>
        <p:spPr>
          <a:xfrm>
            <a:off x="11165430" y="198867"/>
            <a:ext cx="841581" cy="841581"/>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3"/>
                                        </p:tgtEl>
                                        <p:attrNameLst>
                                          <p:attrName>style.visibility</p:attrName>
                                        </p:attrNameLst>
                                      </p:cBhvr>
                                      <p:to>
                                        <p:strVal val="visible"/>
                                      </p:to>
                                    </p:set>
                                    <p:animEffect transition="in" filter="fade">
                                      <p:cBhvr>
                                        <p:cTn id="7" dur="1000"/>
                                        <p:tgtEl>
                                          <p:spTgt spid="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416"/>
        <p:cNvGrpSpPr/>
        <p:nvPr/>
      </p:nvGrpSpPr>
      <p:grpSpPr>
        <a:xfrm>
          <a:off x="0" y="0"/>
          <a:ext cx="0" cy="0"/>
          <a:chOff x="0" y="0"/>
          <a:chExt cx="0" cy="0"/>
        </a:xfrm>
      </p:grpSpPr>
      <p:sp>
        <p:nvSpPr>
          <p:cNvPr id="417" name="Google Shape;417;p43"/>
          <p:cNvSpPr/>
          <p:nvPr/>
        </p:nvSpPr>
        <p:spPr>
          <a:xfrm>
            <a:off x="1204811" y="3787307"/>
            <a:ext cx="12192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200"/>
              <a:buFont typeface="Arial"/>
              <a:buNone/>
            </a:pPr>
            <a:br>
              <a:rPr lang="en-US" sz="1200" b="0" i="0" u="none" strike="noStrike" cap="none">
                <a:solidFill>
                  <a:schemeClr val="dk1"/>
                </a:solidFill>
                <a:latin typeface="Arial"/>
                <a:ea typeface="Arial"/>
                <a:cs typeface="Arial"/>
                <a:sym typeface="Arial"/>
              </a:rPr>
            </a:b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8" name="Google Shape;418;p43"/>
          <p:cNvSpPr/>
          <p:nvPr/>
        </p:nvSpPr>
        <p:spPr>
          <a:xfrm>
            <a:off x="0" y="782825"/>
            <a:ext cx="587700" cy="6051900"/>
          </a:xfrm>
          <a:prstGeom prst="bentUpArrow">
            <a:avLst>
              <a:gd name="adj1" fmla="val 25000"/>
              <a:gd name="adj2" fmla="val 25000"/>
              <a:gd name="adj3" fmla="val 25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3"/>
          <p:cNvSpPr txBox="1"/>
          <p:nvPr/>
        </p:nvSpPr>
        <p:spPr>
          <a:xfrm>
            <a:off x="587700" y="984575"/>
            <a:ext cx="21741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000" b="1">
                <a:solidFill>
                  <a:schemeClr val="accent1"/>
                </a:solidFill>
              </a:rPr>
              <a:t>Metode Penelitian</a:t>
            </a:r>
            <a:endParaRPr sz="3000" b="1">
              <a:solidFill>
                <a:schemeClr val="accent1"/>
              </a:solidFill>
            </a:endParaRPr>
          </a:p>
        </p:txBody>
      </p:sp>
      <p:sp>
        <p:nvSpPr>
          <p:cNvPr id="420" name="Google Shape;420;p43"/>
          <p:cNvSpPr txBox="1"/>
          <p:nvPr/>
        </p:nvSpPr>
        <p:spPr>
          <a:xfrm>
            <a:off x="1403350" y="2385113"/>
            <a:ext cx="3190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accent1"/>
                </a:solidFill>
                <a:latin typeface="Times New Roman"/>
                <a:ea typeface="Times New Roman"/>
                <a:cs typeface="Times New Roman"/>
                <a:sym typeface="Times New Roman"/>
              </a:rPr>
              <a:t>Penelitian menggunakan metode deskriptif dengan pendekatan data kuantitatif.</a:t>
            </a:r>
            <a:endParaRPr sz="2000">
              <a:solidFill>
                <a:schemeClr val="accent1"/>
              </a:solidFill>
            </a:endParaRPr>
          </a:p>
        </p:txBody>
      </p:sp>
      <p:sp>
        <p:nvSpPr>
          <p:cNvPr id="421" name="Google Shape;421;p43"/>
          <p:cNvSpPr/>
          <p:nvPr/>
        </p:nvSpPr>
        <p:spPr>
          <a:xfrm>
            <a:off x="1403350" y="2341813"/>
            <a:ext cx="3190800" cy="1345800"/>
          </a:xfrm>
          <a:prstGeom prst="foldedCorner">
            <a:avLst>
              <a:gd name="adj" fmla="val 1666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3"/>
          <p:cNvSpPr txBox="1"/>
          <p:nvPr/>
        </p:nvSpPr>
        <p:spPr>
          <a:xfrm>
            <a:off x="1498750" y="4229000"/>
            <a:ext cx="3000000" cy="2031900"/>
          </a:xfrm>
          <a:prstGeom prst="rect">
            <a:avLst/>
          </a:prstGeom>
          <a:noFill/>
          <a:ln>
            <a:noFill/>
          </a:ln>
        </p:spPr>
        <p:txBody>
          <a:bodyPr spcFirstLastPara="1" wrap="square" lIns="91425" tIns="91425" rIns="91425" bIns="91425" anchor="t" anchorCtr="0">
            <a:spAutoFit/>
          </a:bodyPr>
          <a:lstStyle/>
          <a:p>
            <a:pPr marL="0" marR="88900" lvl="0" indent="0" algn="just" rtl="0">
              <a:lnSpc>
                <a:spcPct val="150000"/>
              </a:lnSpc>
              <a:spcBef>
                <a:spcPts val="0"/>
              </a:spcBef>
              <a:spcAft>
                <a:spcPts val="0"/>
              </a:spcAft>
              <a:buNone/>
            </a:pPr>
            <a:r>
              <a:rPr lang="en-US" sz="1200">
                <a:solidFill>
                  <a:schemeClr val="accent2"/>
                </a:solidFill>
                <a:latin typeface="Times New Roman"/>
                <a:ea typeface="Times New Roman"/>
                <a:cs typeface="Times New Roman"/>
                <a:sym typeface="Times New Roman"/>
              </a:rPr>
              <a:t>Penelitian ini menggunakan 3 (tiga variabel) mengacu kepada penelitian sejenis yang telah dilakukan sebelumnya. Variabel yang digunakan adalah Kualitas Pengguna (</a:t>
            </a:r>
            <a:r>
              <a:rPr lang="en-US" sz="1200" i="1">
                <a:solidFill>
                  <a:schemeClr val="accent2"/>
                </a:solidFill>
                <a:latin typeface="Times New Roman"/>
                <a:ea typeface="Times New Roman"/>
                <a:cs typeface="Times New Roman"/>
                <a:sym typeface="Times New Roman"/>
              </a:rPr>
              <a:t>Usability</a:t>
            </a:r>
            <a:r>
              <a:rPr lang="en-US" sz="1200">
                <a:solidFill>
                  <a:schemeClr val="accent2"/>
                </a:solidFill>
                <a:latin typeface="Times New Roman"/>
                <a:ea typeface="Times New Roman"/>
                <a:cs typeface="Times New Roman"/>
                <a:sym typeface="Times New Roman"/>
              </a:rPr>
              <a:t>), Kualitas Informasi (</a:t>
            </a:r>
            <a:r>
              <a:rPr lang="en-US" sz="1200" i="1">
                <a:solidFill>
                  <a:schemeClr val="accent2"/>
                </a:solidFill>
                <a:latin typeface="Times New Roman"/>
                <a:ea typeface="Times New Roman"/>
                <a:cs typeface="Times New Roman"/>
                <a:sym typeface="Times New Roman"/>
              </a:rPr>
              <a:t>Information Quality), </a:t>
            </a:r>
            <a:r>
              <a:rPr lang="en-US" sz="1200">
                <a:solidFill>
                  <a:schemeClr val="accent2"/>
                </a:solidFill>
                <a:latin typeface="Times New Roman"/>
                <a:ea typeface="Times New Roman"/>
                <a:cs typeface="Times New Roman"/>
                <a:sym typeface="Times New Roman"/>
              </a:rPr>
              <a:t>dan Kualitas Interaksi Pelayanan (</a:t>
            </a:r>
            <a:r>
              <a:rPr lang="en-US" sz="1200" i="1">
                <a:solidFill>
                  <a:schemeClr val="accent2"/>
                </a:solidFill>
                <a:latin typeface="Times New Roman"/>
                <a:ea typeface="Times New Roman"/>
                <a:cs typeface="Times New Roman"/>
                <a:sym typeface="Times New Roman"/>
              </a:rPr>
              <a:t>Interaction Quality</a:t>
            </a:r>
            <a:r>
              <a:rPr lang="en-US" sz="1200">
                <a:solidFill>
                  <a:schemeClr val="accent2"/>
                </a:solidFill>
                <a:latin typeface="Times New Roman"/>
                <a:ea typeface="Times New Roman"/>
                <a:cs typeface="Times New Roman"/>
                <a:sym typeface="Times New Roman"/>
              </a:rPr>
              <a:t>).</a:t>
            </a:r>
            <a:endParaRPr sz="1200">
              <a:solidFill>
                <a:schemeClr val="accent2"/>
              </a:solidFill>
              <a:latin typeface="Times New Roman"/>
              <a:ea typeface="Times New Roman"/>
              <a:cs typeface="Times New Roman"/>
              <a:sym typeface="Times New Roman"/>
            </a:endParaRPr>
          </a:p>
        </p:txBody>
      </p:sp>
      <p:sp>
        <p:nvSpPr>
          <p:cNvPr id="423" name="Google Shape;423;p43"/>
          <p:cNvSpPr/>
          <p:nvPr/>
        </p:nvSpPr>
        <p:spPr>
          <a:xfrm>
            <a:off x="1403350" y="4229000"/>
            <a:ext cx="3190800" cy="2031900"/>
          </a:xfrm>
          <a:prstGeom prst="foldedCorner">
            <a:avLst>
              <a:gd name="adj" fmla="val 1666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3"/>
          <p:cNvSpPr txBox="1"/>
          <p:nvPr/>
        </p:nvSpPr>
        <p:spPr>
          <a:xfrm>
            <a:off x="4759575" y="3687625"/>
            <a:ext cx="30000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solidFill>
                  <a:schemeClr val="accent1"/>
                </a:solidFill>
                <a:latin typeface="Times New Roman"/>
                <a:ea typeface="Times New Roman"/>
                <a:cs typeface="Times New Roman"/>
                <a:sym typeface="Times New Roman"/>
              </a:rPr>
              <a:t>Berdasarkan pada 15 (lima belas) pernyataan dalam 3 (tiga) area dan variabel penelitian, maka dapat ditunjukkan pada gambar konstruk yang diajukan sebagai berikut:</a:t>
            </a:r>
            <a:endParaRPr>
              <a:solidFill>
                <a:schemeClr val="accent1"/>
              </a:solidFill>
            </a:endParaRPr>
          </a:p>
        </p:txBody>
      </p:sp>
      <p:sp>
        <p:nvSpPr>
          <p:cNvPr id="425" name="Google Shape;425;p43"/>
          <p:cNvSpPr/>
          <p:nvPr/>
        </p:nvSpPr>
        <p:spPr>
          <a:xfrm>
            <a:off x="4788825" y="3607375"/>
            <a:ext cx="2941500" cy="1022400"/>
          </a:xfrm>
          <a:prstGeom prst="foldedCorner">
            <a:avLst>
              <a:gd name="adj" fmla="val 1666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6" name="Google Shape;426;p43"/>
          <p:cNvPicPr preferRelativeResize="0"/>
          <p:nvPr/>
        </p:nvPicPr>
        <p:blipFill>
          <a:blip r:embed="rId3">
            <a:alphaModFix/>
          </a:blip>
          <a:stretch>
            <a:fillRect/>
          </a:stretch>
        </p:blipFill>
        <p:spPr>
          <a:xfrm>
            <a:off x="7853400" y="470038"/>
            <a:ext cx="4197650" cy="4342125"/>
          </a:xfrm>
          <a:prstGeom prst="rect">
            <a:avLst/>
          </a:prstGeom>
          <a:noFill/>
          <a:ln>
            <a:noFill/>
          </a:ln>
        </p:spPr>
      </p:pic>
      <p:sp>
        <p:nvSpPr>
          <p:cNvPr id="427" name="Google Shape;427;p43"/>
          <p:cNvSpPr/>
          <p:nvPr/>
        </p:nvSpPr>
        <p:spPr>
          <a:xfrm>
            <a:off x="516125" y="779825"/>
            <a:ext cx="2174100" cy="1517700"/>
          </a:xfrm>
          <a:prstGeom prst="horizontalScroll">
            <a:avLst>
              <a:gd name="adj" fmla="val 125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28" name="Google Shape;428;p43"/>
          <p:cNvSpPr txBox="1"/>
          <p:nvPr/>
        </p:nvSpPr>
        <p:spPr>
          <a:xfrm>
            <a:off x="7729675" y="4983975"/>
            <a:ext cx="4445100" cy="1200600"/>
          </a:xfrm>
          <a:prstGeom prst="rect">
            <a:avLst/>
          </a:prstGeom>
          <a:noFill/>
          <a:ln>
            <a:noFill/>
          </a:ln>
        </p:spPr>
        <p:txBody>
          <a:bodyPr spcFirstLastPara="1" wrap="square" lIns="91425" tIns="91425" rIns="91425" bIns="91425" anchor="t" anchorCtr="0">
            <a:spAutoFit/>
          </a:bodyPr>
          <a:lstStyle/>
          <a:p>
            <a:pPr marL="0" marR="127000" lvl="0" indent="0" algn="just" rtl="0">
              <a:lnSpc>
                <a:spcPct val="150000"/>
              </a:lnSpc>
              <a:spcBef>
                <a:spcPts val="500"/>
              </a:spcBef>
              <a:spcAft>
                <a:spcPts val="0"/>
              </a:spcAft>
              <a:buNone/>
            </a:pPr>
            <a:r>
              <a:rPr lang="en-US" sz="1200">
                <a:solidFill>
                  <a:schemeClr val="accent1"/>
                </a:solidFill>
                <a:latin typeface="Times New Roman"/>
                <a:ea typeface="Times New Roman"/>
                <a:cs typeface="Times New Roman"/>
                <a:sym typeface="Times New Roman"/>
              </a:rPr>
              <a:t>Berdasarkan gambar di atas, Kualitas Pengguna (KP) dan Kualitas Informasi (KI) memiliki hubungan dengan Kualitas Interaksi Layanan (KIL). KP1 s.d. 5, KI1 s.d. 5, KIL1 s.d. 5 adalah pertanyaan yang tercantum dalam Google Form.</a:t>
            </a:r>
            <a:endParaRPr sz="1200">
              <a:solidFill>
                <a:schemeClr val="accent1"/>
              </a:solidFill>
              <a:latin typeface="Times New Roman"/>
              <a:ea typeface="Times New Roman"/>
              <a:cs typeface="Times New Roman"/>
              <a:sym typeface="Times New Roman"/>
            </a:endParaRPr>
          </a:p>
        </p:txBody>
      </p:sp>
      <p:sp>
        <p:nvSpPr>
          <p:cNvPr id="429" name="Google Shape;429;p43"/>
          <p:cNvSpPr/>
          <p:nvPr/>
        </p:nvSpPr>
        <p:spPr>
          <a:xfrm>
            <a:off x="7730325" y="5073075"/>
            <a:ext cx="4320600" cy="1022400"/>
          </a:xfrm>
          <a:prstGeom prst="foldedCorner">
            <a:avLst>
              <a:gd name="adj" fmla="val 16667"/>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3"/>
          <p:cNvSpPr/>
          <p:nvPr/>
        </p:nvSpPr>
        <p:spPr>
          <a:xfrm>
            <a:off x="3378850" y="0"/>
            <a:ext cx="1119900" cy="4272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3"/>
          <p:cNvSpPr/>
          <p:nvPr/>
        </p:nvSpPr>
        <p:spPr>
          <a:xfrm>
            <a:off x="4498750" y="355625"/>
            <a:ext cx="1119900" cy="4272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3"/>
          <p:cNvSpPr/>
          <p:nvPr/>
        </p:nvSpPr>
        <p:spPr>
          <a:xfrm>
            <a:off x="5536050" y="782825"/>
            <a:ext cx="1119900" cy="4272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3"/>
          <p:cNvSpPr/>
          <p:nvPr/>
        </p:nvSpPr>
        <p:spPr>
          <a:xfrm>
            <a:off x="6561825" y="1210025"/>
            <a:ext cx="1291500" cy="4272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3"/>
          <p:cNvSpPr/>
          <p:nvPr/>
        </p:nvSpPr>
        <p:spPr>
          <a:xfrm>
            <a:off x="7730325" y="355625"/>
            <a:ext cx="4320600" cy="4628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3"/>
          <p:cNvSpPr/>
          <p:nvPr/>
        </p:nvSpPr>
        <p:spPr>
          <a:xfrm>
            <a:off x="4594150" y="6430800"/>
            <a:ext cx="1119900" cy="4272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3"/>
          <p:cNvSpPr/>
          <p:nvPr/>
        </p:nvSpPr>
        <p:spPr>
          <a:xfrm>
            <a:off x="5699625" y="6003600"/>
            <a:ext cx="1119900" cy="4272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3"/>
          <p:cNvSpPr/>
          <p:nvPr/>
        </p:nvSpPr>
        <p:spPr>
          <a:xfrm>
            <a:off x="6819525" y="5576400"/>
            <a:ext cx="910200" cy="4272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8" name="Google Shape;438;p43"/>
          <p:cNvPicPr preferRelativeResize="0"/>
          <p:nvPr/>
        </p:nvPicPr>
        <p:blipFill rotWithShape="1">
          <a:blip r:embed="rId4">
            <a:alphaModFix/>
          </a:blip>
          <a:srcRect/>
          <a:stretch/>
        </p:blipFill>
        <p:spPr>
          <a:xfrm>
            <a:off x="69276" y="70023"/>
            <a:ext cx="622200" cy="622200"/>
          </a:xfrm>
          <a:prstGeom prst="rect">
            <a:avLst/>
          </a:prstGeom>
          <a:noFill/>
          <a:ln>
            <a:noFill/>
          </a:ln>
        </p:spPr>
      </p:pic>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442"/>
        <p:cNvGrpSpPr/>
        <p:nvPr/>
      </p:nvGrpSpPr>
      <p:grpSpPr>
        <a:xfrm>
          <a:off x="0" y="0"/>
          <a:ext cx="0" cy="0"/>
          <a:chOff x="0" y="0"/>
          <a:chExt cx="0" cy="0"/>
        </a:xfrm>
      </p:grpSpPr>
      <p:sp>
        <p:nvSpPr>
          <p:cNvPr id="443" name="Google Shape;443;p44"/>
          <p:cNvSpPr/>
          <p:nvPr/>
        </p:nvSpPr>
        <p:spPr>
          <a:xfrm>
            <a:off x="415200" y="71575"/>
            <a:ext cx="2362200" cy="1603500"/>
          </a:xfrm>
          <a:prstGeom prst="downArrowCallout">
            <a:avLst>
              <a:gd name="adj1" fmla="val 25000"/>
              <a:gd name="adj2" fmla="val 25000"/>
              <a:gd name="adj3" fmla="val 25000"/>
              <a:gd name="adj4" fmla="val 64977"/>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4"/>
          <p:cNvSpPr/>
          <p:nvPr/>
        </p:nvSpPr>
        <p:spPr>
          <a:xfrm>
            <a:off x="1188225" y="1675075"/>
            <a:ext cx="816150" cy="372200"/>
          </a:xfrm>
          <a:prstGeom prst="flowChartMerg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4"/>
          <p:cNvSpPr/>
          <p:nvPr/>
        </p:nvSpPr>
        <p:spPr>
          <a:xfrm>
            <a:off x="1188225" y="2047275"/>
            <a:ext cx="816150" cy="372200"/>
          </a:xfrm>
          <a:prstGeom prst="flowChartMerg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4"/>
          <p:cNvSpPr/>
          <p:nvPr/>
        </p:nvSpPr>
        <p:spPr>
          <a:xfrm>
            <a:off x="1188225" y="2419475"/>
            <a:ext cx="816150" cy="372200"/>
          </a:xfrm>
          <a:prstGeom prst="flowChartMerg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4"/>
          <p:cNvSpPr/>
          <p:nvPr/>
        </p:nvSpPr>
        <p:spPr>
          <a:xfrm>
            <a:off x="1188225" y="2791675"/>
            <a:ext cx="816150" cy="372200"/>
          </a:xfrm>
          <a:prstGeom prst="flowChartMerg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4"/>
          <p:cNvSpPr/>
          <p:nvPr/>
        </p:nvSpPr>
        <p:spPr>
          <a:xfrm>
            <a:off x="1188225" y="3163875"/>
            <a:ext cx="816150" cy="372200"/>
          </a:xfrm>
          <a:prstGeom prst="flowChartMerg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4"/>
          <p:cNvSpPr/>
          <p:nvPr/>
        </p:nvSpPr>
        <p:spPr>
          <a:xfrm>
            <a:off x="1188225" y="3536075"/>
            <a:ext cx="816150" cy="372200"/>
          </a:xfrm>
          <a:prstGeom prst="flowChartMerg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4"/>
          <p:cNvSpPr/>
          <p:nvPr/>
        </p:nvSpPr>
        <p:spPr>
          <a:xfrm>
            <a:off x="1188225" y="3908275"/>
            <a:ext cx="816150" cy="372200"/>
          </a:xfrm>
          <a:prstGeom prst="flowChartMerg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4"/>
          <p:cNvSpPr/>
          <p:nvPr/>
        </p:nvSpPr>
        <p:spPr>
          <a:xfrm>
            <a:off x="1188225" y="4280475"/>
            <a:ext cx="816150" cy="372200"/>
          </a:xfrm>
          <a:prstGeom prst="flowChartMerg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4"/>
          <p:cNvSpPr/>
          <p:nvPr/>
        </p:nvSpPr>
        <p:spPr>
          <a:xfrm>
            <a:off x="1188225" y="4652675"/>
            <a:ext cx="816150" cy="372200"/>
          </a:xfrm>
          <a:prstGeom prst="flowChartMerg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4"/>
          <p:cNvSpPr/>
          <p:nvPr/>
        </p:nvSpPr>
        <p:spPr>
          <a:xfrm>
            <a:off x="1188225" y="5024875"/>
            <a:ext cx="816150" cy="372200"/>
          </a:xfrm>
          <a:prstGeom prst="flowChartMerg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4"/>
          <p:cNvSpPr/>
          <p:nvPr/>
        </p:nvSpPr>
        <p:spPr>
          <a:xfrm>
            <a:off x="1188225" y="5397075"/>
            <a:ext cx="816150" cy="372200"/>
          </a:xfrm>
          <a:prstGeom prst="flowChartMerg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4"/>
          <p:cNvSpPr/>
          <p:nvPr/>
        </p:nvSpPr>
        <p:spPr>
          <a:xfrm>
            <a:off x="1188225" y="5769275"/>
            <a:ext cx="816150" cy="372200"/>
          </a:xfrm>
          <a:prstGeom prst="flowChartMerg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4"/>
          <p:cNvSpPr/>
          <p:nvPr/>
        </p:nvSpPr>
        <p:spPr>
          <a:xfrm>
            <a:off x="1188225" y="6141475"/>
            <a:ext cx="816150" cy="372200"/>
          </a:xfrm>
          <a:prstGeom prst="flowChartMerg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4"/>
          <p:cNvSpPr/>
          <p:nvPr/>
        </p:nvSpPr>
        <p:spPr>
          <a:xfrm>
            <a:off x="1188225" y="6513675"/>
            <a:ext cx="816150" cy="372200"/>
          </a:xfrm>
          <a:prstGeom prst="flowChartMerg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4"/>
          <p:cNvSpPr txBox="1"/>
          <p:nvPr/>
        </p:nvSpPr>
        <p:spPr>
          <a:xfrm>
            <a:off x="543900" y="157500"/>
            <a:ext cx="2104800" cy="954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500" b="1">
                <a:solidFill>
                  <a:schemeClr val="accent1"/>
                </a:solidFill>
              </a:rPr>
              <a:t>Metode</a:t>
            </a:r>
            <a:endParaRPr sz="2500" b="1">
              <a:solidFill>
                <a:schemeClr val="accent1"/>
              </a:solidFill>
            </a:endParaRPr>
          </a:p>
          <a:p>
            <a:pPr marL="0" lvl="0" indent="0" algn="ctr" rtl="0">
              <a:spcBef>
                <a:spcPts val="0"/>
              </a:spcBef>
              <a:spcAft>
                <a:spcPts val="0"/>
              </a:spcAft>
              <a:buNone/>
            </a:pPr>
            <a:r>
              <a:rPr lang="en-US" sz="2500" b="1">
                <a:solidFill>
                  <a:schemeClr val="accent1"/>
                </a:solidFill>
              </a:rPr>
              <a:t>Analisis</a:t>
            </a:r>
            <a:endParaRPr sz="2500" b="1">
              <a:solidFill>
                <a:schemeClr val="accent1"/>
              </a:solidFill>
            </a:endParaRPr>
          </a:p>
        </p:txBody>
      </p:sp>
      <p:sp>
        <p:nvSpPr>
          <p:cNvPr id="459" name="Google Shape;459;p44"/>
          <p:cNvSpPr txBox="1"/>
          <p:nvPr/>
        </p:nvSpPr>
        <p:spPr>
          <a:xfrm>
            <a:off x="3169013" y="1368025"/>
            <a:ext cx="3000000" cy="1477500"/>
          </a:xfrm>
          <a:prstGeom prst="rect">
            <a:avLst/>
          </a:prstGeom>
          <a:noFill/>
          <a:ln>
            <a:noFill/>
          </a:ln>
        </p:spPr>
        <p:txBody>
          <a:bodyPr spcFirstLastPara="1" wrap="square" lIns="91425" tIns="91425" rIns="91425" bIns="91425" anchor="t" anchorCtr="0">
            <a:spAutoFit/>
          </a:bodyPr>
          <a:lstStyle/>
          <a:p>
            <a:pPr marL="0" marR="88900" lvl="0" indent="0" algn="just" rtl="0">
              <a:lnSpc>
                <a:spcPct val="150000"/>
              </a:lnSpc>
              <a:spcBef>
                <a:spcPts val="700"/>
              </a:spcBef>
              <a:spcAft>
                <a:spcPts val="0"/>
              </a:spcAft>
              <a:buNone/>
            </a:pPr>
            <a:r>
              <a:rPr lang="en-US" sz="1200">
                <a:solidFill>
                  <a:schemeClr val="accent1"/>
                </a:solidFill>
                <a:latin typeface="Times New Roman"/>
                <a:ea typeface="Times New Roman"/>
                <a:cs typeface="Times New Roman"/>
                <a:sym typeface="Times New Roman"/>
              </a:rPr>
              <a:t>Penelitian ini bertujuan untuk mengidentifikasi bagaimana proses dan tahapan TI yang menjadi usungan dari </a:t>
            </a:r>
            <a:r>
              <a:rPr lang="en-US" sz="1200" i="1">
                <a:solidFill>
                  <a:schemeClr val="accent1"/>
                </a:solidFill>
                <a:latin typeface="Times New Roman"/>
                <a:ea typeface="Times New Roman"/>
                <a:cs typeface="Times New Roman"/>
                <a:sym typeface="Times New Roman"/>
              </a:rPr>
              <a:t>website </a:t>
            </a:r>
            <a:r>
              <a:rPr lang="en-US" sz="1200">
                <a:solidFill>
                  <a:schemeClr val="accent1"/>
                </a:solidFill>
                <a:latin typeface="Times New Roman"/>
                <a:ea typeface="Times New Roman"/>
                <a:cs typeface="Times New Roman"/>
                <a:sym typeface="Times New Roman"/>
              </a:rPr>
              <a:t>Kartu Jakarta Pintar Plus dengan kriteria responden sebagai berikut:</a:t>
            </a:r>
            <a:endParaRPr sz="1200">
              <a:solidFill>
                <a:schemeClr val="accent1"/>
              </a:solidFill>
              <a:latin typeface="Times New Roman"/>
              <a:ea typeface="Times New Roman"/>
              <a:cs typeface="Times New Roman"/>
              <a:sym typeface="Times New Roman"/>
            </a:endParaRPr>
          </a:p>
        </p:txBody>
      </p:sp>
      <p:sp>
        <p:nvSpPr>
          <p:cNvPr id="460" name="Google Shape;460;p44"/>
          <p:cNvSpPr/>
          <p:nvPr/>
        </p:nvSpPr>
        <p:spPr>
          <a:xfrm>
            <a:off x="3169013" y="1421875"/>
            <a:ext cx="3000000" cy="1369800"/>
          </a:xfrm>
          <a:prstGeom prst="flowChartProcess">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4"/>
          <p:cNvSpPr/>
          <p:nvPr/>
        </p:nvSpPr>
        <p:spPr>
          <a:xfrm>
            <a:off x="6169025" y="773575"/>
            <a:ext cx="2693400" cy="20181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US" sz="1200">
                <a:latin typeface="Times New Roman"/>
                <a:ea typeface="Times New Roman"/>
                <a:cs typeface="Times New Roman"/>
                <a:sym typeface="Times New Roman"/>
              </a:rPr>
              <a:t>1.</a:t>
            </a:r>
            <a:r>
              <a:rPr lang="en-US" sz="700">
                <a:latin typeface="Times New Roman"/>
                <a:ea typeface="Times New Roman"/>
                <a:cs typeface="Times New Roman"/>
                <a:sym typeface="Times New Roman"/>
              </a:rPr>
              <a:t>   </a:t>
            </a:r>
            <a:r>
              <a:rPr lang="en-US" sz="1200">
                <a:latin typeface="Times New Roman"/>
                <a:ea typeface="Times New Roman"/>
                <a:cs typeface="Times New Roman"/>
                <a:sym typeface="Times New Roman"/>
              </a:rPr>
              <a:t>Mahasiswa/i penerima beasiswa Kartu Jakarta Mahasiswa Unggul.</a:t>
            </a:r>
            <a:endParaRPr sz="1200">
              <a:latin typeface="Times New Roman"/>
              <a:ea typeface="Times New Roman"/>
              <a:cs typeface="Times New Roman"/>
              <a:sym typeface="Times New Roman"/>
            </a:endParaRPr>
          </a:p>
          <a:p>
            <a:pPr marL="0" marR="88900" lvl="0" indent="0" algn="l" rtl="0">
              <a:lnSpc>
                <a:spcPct val="150000"/>
              </a:lnSpc>
              <a:spcBef>
                <a:spcPts val="700"/>
              </a:spcBef>
              <a:spcAft>
                <a:spcPts val="0"/>
              </a:spcAft>
              <a:buClr>
                <a:schemeClr val="dk1"/>
              </a:buClr>
              <a:buSzPts val="1100"/>
              <a:buFont typeface="Arial"/>
              <a:buNone/>
            </a:pPr>
            <a:r>
              <a:rPr lang="en-US" sz="1200">
                <a:latin typeface="Times New Roman"/>
                <a:ea typeface="Times New Roman"/>
                <a:cs typeface="Times New Roman"/>
                <a:sym typeface="Times New Roman"/>
              </a:rPr>
              <a:t>2.</a:t>
            </a:r>
            <a:r>
              <a:rPr lang="en-US" sz="700">
                <a:latin typeface="Times New Roman"/>
                <a:ea typeface="Times New Roman"/>
                <a:cs typeface="Times New Roman"/>
                <a:sym typeface="Times New Roman"/>
              </a:rPr>
              <a:t>   </a:t>
            </a:r>
            <a:r>
              <a:rPr lang="en-US" sz="1200">
                <a:latin typeface="Times New Roman"/>
                <a:ea typeface="Times New Roman"/>
                <a:cs typeface="Times New Roman"/>
                <a:sym typeface="Times New Roman"/>
              </a:rPr>
              <a:t>Mahasiswa/i yang akan mendaftar beasiswa Kartu Jakarta Mahasiswa Unggul.</a:t>
            </a:r>
            <a:endParaRPr sz="1200">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US" sz="1200">
                <a:latin typeface="Times New Roman"/>
                <a:ea typeface="Times New Roman"/>
                <a:cs typeface="Times New Roman"/>
                <a:sym typeface="Times New Roman"/>
              </a:rPr>
              <a:t>3.</a:t>
            </a:r>
            <a:r>
              <a:rPr lang="en-US" sz="700">
                <a:latin typeface="Times New Roman"/>
                <a:ea typeface="Times New Roman"/>
                <a:cs typeface="Times New Roman"/>
                <a:sym typeface="Times New Roman"/>
              </a:rPr>
              <a:t>   </a:t>
            </a:r>
            <a:r>
              <a:rPr lang="en-US" sz="1200">
                <a:latin typeface="Times New Roman"/>
                <a:ea typeface="Times New Roman"/>
                <a:cs typeface="Times New Roman"/>
                <a:sym typeface="Times New Roman"/>
              </a:rPr>
              <a:t>Siswa/i penerima beasiswa Kartu Jakarta Pintar Plus.</a:t>
            </a:r>
            <a:endParaRPr sz="1200">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462" name="Google Shape;462;p44"/>
          <p:cNvSpPr txBox="1"/>
          <p:nvPr/>
        </p:nvSpPr>
        <p:spPr>
          <a:xfrm>
            <a:off x="8862425" y="1421875"/>
            <a:ext cx="3000000" cy="13698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1100">
                <a:solidFill>
                  <a:schemeClr val="accent1"/>
                </a:solidFill>
                <a:latin typeface="Times New Roman"/>
                <a:ea typeface="Times New Roman"/>
                <a:cs typeface="Times New Roman"/>
                <a:sym typeface="Times New Roman"/>
              </a:rPr>
              <a:t>Identifikasi proses TI yang sedang berlangsung di </a:t>
            </a:r>
            <a:r>
              <a:rPr lang="en-US" sz="1100" i="1">
                <a:solidFill>
                  <a:schemeClr val="accent1"/>
                </a:solidFill>
                <a:latin typeface="Times New Roman"/>
                <a:ea typeface="Times New Roman"/>
                <a:cs typeface="Times New Roman"/>
                <a:sym typeface="Times New Roman"/>
              </a:rPr>
              <a:t>website </a:t>
            </a:r>
            <a:r>
              <a:rPr lang="en-US" sz="1100">
                <a:solidFill>
                  <a:schemeClr val="accent1"/>
                </a:solidFill>
                <a:latin typeface="Times New Roman"/>
                <a:ea typeface="Times New Roman"/>
                <a:cs typeface="Times New Roman"/>
                <a:sym typeface="Times New Roman"/>
              </a:rPr>
              <a:t>Kartu Jakarta Pintar Plus dilakukan dengan melakukan kuisoner dan melakukan analisis dengan SEM. Sedangkan identifikasi kondisi yang diharapkan di masa mendatang dilakukan dengan cara menganalisis hasil kuesioner yang dilakukan oleh Peneliti.</a:t>
            </a:r>
            <a:endParaRPr>
              <a:solidFill>
                <a:schemeClr val="accent1"/>
              </a:solidFill>
            </a:endParaRPr>
          </a:p>
        </p:txBody>
      </p:sp>
      <p:sp>
        <p:nvSpPr>
          <p:cNvPr id="463" name="Google Shape;463;p44"/>
          <p:cNvSpPr/>
          <p:nvPr/>
        </p:nvSpPr>
        <p:spPr>
          <a:xfrm>
            <a:off x="8862425" y="1314175"/>
            <a:ext cx="3000000" cy="1477500"/>
          </a:xfrm>
          <a:prstGeom prst="flowChartProcess">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4"/>
          <p:cNvSpPr/>
          <p:nvPr/>
        </p:nvSpPr>
        <p:spPr>
          <a:xfrm>
            <a:off x="3169025" y="2791675"/>
            <a:ext cx="8693400" cy="543600"/>
          </a:xfrm>
          <a:prstGeom prst="rect">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Clr>
                <a:schemeClr val="dk1"/>
              </a:buClr>
              <a:buSzPts val="1100"/>
              <a:buFont typeface="Arial"/>
              <a:buNone/>
            </a:pPr>
            <a:r>
              <a:rPr lang="en-US" sz="1100">
                <a:latin typeface="Times New Roman"/>
                <a:ea typeface="Times New Roman"/>
                <a:cs typeface="Times New Roman"/>
                <a:sym typeface="Times New Roman"/>
              </a:rPr>
              <a:t>Data yang sudah didapat akan dipetakan ke dalam Uji Validitas dan Uji Realibilitas menggunakan SPSS sampai didapat proses mana saja yang menjadi fokus untuk dievaluasi dan ditingkatkan kinerjanya untuk peningkatan performa pada proses bisnis dengan dukungan TI yang efisien dan efektif.</a:t>
            </a:r>
            <a:endParaRPr/>
          </a:p>
          <a:p>
            <a:pPr marL="0" lvl="0" indent="0" algn="l" rtl="0">
              <a:spcBef>
                <a:spcPts val="0"/>
              </a:spcBef>
              <a:spcAft>
                <a:spcPts val="0"/>
              </a:spcAft>
              <a:buNone/>
            </a:pPr>
            <a:endParaRPr/>
          </a:p>
        </p:txBody>
      </p:sp>
      <p:sp>
        <p:nvSpPr>
          <p:cNvPr id="465" name="Google Shape;465;p44"/>
          <p:cNvSpPr/>
          <p:nvPr/>
        </p:nvSpPr>
        <p:spPr>
          <a:xfrm>
            <a:off x="3169025" y="3335275"/>
            <a:ext cx="8693400" cy="5436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r>
              <a:rPr lang="en-US" sz="1100">
                <a:solidFill>
                  <a:schemeClr val="accent1"/>
                </a:solidFill>
                <a:latin typeface="Times New Roman"/>
                <a:ea typeface="Times New Roman"/>
                <a:cs typeface="Times New Roman"/>
                <a:sym typeface="Times New Roman"/>
              </a:rPr>
              <a:t>Menurut Eisingerich dan Rubera (2010: 27) nilai tingkat keandalan Cronbach’s Alpha minimum adalah  sebesar  0,70.  Nilai  tingkat  keandalan Cronbach’s Alpha dapat ditunjukan pada tabel berikut</a:t>
            </a:r>
            <a:endParaRPr>
              <a:solidFill>
                <a:schemeClr val="accent1"/>
              </a:solidFill>
            </a:endParaRPr>
          </a:p>
        </p:txBody>
      </p:sp>
      <p:graphicFrame>
        <p:nvGraphicFramePr>
          <p:cNvPr id="466" name="Google Shape;466;p44"/>
          <p:cNvGraphicFramePr/>
          <p:nvPr/>
        </p:nvGraphicFramePr>
        <p:xfrm>
          <a:off x="3169025" y="3908275"/>
          <a:ext cx="8693400" cy="1295467"/>
        </p:xfrm>
        <a:graphic>
          <a:graphicData uri="http://schemas.openxmlformats.org/drawingml/2006/table">
            <a:tbl>
              <a:tblPr>
                <a:noFill/>
                <a:tableStyleId>{6748DB98-CCF4-419A-BDE8-D56678E90F0D}</a:tableStyleId>
              </a:tblPr>
              <a:tblGrid>
                <a:gridCol w="4278250">
                  <a:extLst>
                    <a:ext uri="{9D8B030D-6E8A-4147-A177-3AD203B41FA5}">
                      <a16:colId xmlns:a16="http://schemas.microsoft.com/office/drawing/2014/main" val="20000"/>
                    </a:ext>
                  </a:extLst>
                </a:gridCol>
                <a:gridCol w="4415150">
                  <a:extLst>
                    <a:ext uri="{9D8B030D-6E8A-4147-A177-3AD203B41FA5}">
                      <a16:colId xmlns:a16="http://schemas.microsoft.com/office/drawing/2014/main" val="20001"/>
                    </a:ext>
                  </a:extLst>
                </a:gridCol>
              </a:tblGrid>
              <a:tr h="542925">
                <a:tc>
                  <a:txBody>
                    <a:bodyPr/>
                    <a:lstStyle/>
                    <a:p>
                      <a:pPr marL="419100" lvl="0" indent="0" algn="ctr" rtl="0">
                        <a:lnSpc>
                          <a:spcPct val="115000"/>
                        </a:lnSpc>
                        <a:spcBef>
                          <a:spcPts val="1100"/>
                        </a:spcBef>
                        <a:spcAft>
                          <a:spcPts val="0"/>
                        </a:spcAft>
                        <a:buNone/>
                      </a:pPr>
                      <a:r>
                        <a:rPr lang="en-US" sz="1200" b="1">
                          <a:latin typeface="Times New Roman"/>
                          <a:ea typeface="Times New Roman"/>
                          <a:cs typeface="Times New Roman"/>
                          <a:sym typeface="Times New Roman"/>
                        </a:rPr>
                        <a:t>Nilai Cronbach’s Alpha</a:t>
                      </a:r>
                      <a:endParaRPr sz="1200" b="1">
                        <a:latin typeface="Times New Roman"/>
                        <a:ea typeface="Times New Roman"/>
                        <a:cs typeface="Times New Roman"/>
                        <a:sym typeface="Times New Roman"/>
                      </a:endParaRPr>
                    </a:p>
                  </a:txBody>
                  <a:tcPr marL="91425" marR="9142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chemeClr val="accent1"/>
                    </a:solidFill>
                  </a:tcPr>
                </a:tc>
                <a:tc>
                  <a:txBody>
                    <a:bodyPr/>
                    <a:lstStyle/>
                    <a:p>
                      <a:pPr marL="571500" marR="558800" lvl="0" indent="0" algn="ctr" rtl="0">
                        <a:lnSpc>
                          <a:spcPct val="115000"/>
                        </a:lnSpc>
                        <a:spcBef>
                          <a:spcPts val="1100"/>
                        </a:spcBef>
                        <a:spcAft>
                          <a:spcPts val="0"/>
                        </a:spcAft>
                        <a:buNone/>
                      </a:pPr>
                      <a:r>
                        <a:rPr lang="en-US" sz="1200" b="1">
                          <a:latin typeface="Times New Roman"/>
                          <a:ea typeface="Times New Roman"/>
                          <a:cs typeface="Times New Roman"/>
                          <a:sym typeface="Times New Roman"/>
                        </a:rPr>
                        <a:t>Tingkat Keandalan</a:t>
                      </a:r>
                      <a:endParaRPr sz="1200" b="1">
                        <a:latin typeface="Times New Roman"/>
                        <a:ea typeface="Times New Roman"/>
                        <a:cs typeface="Times New Roman"/>
                        <a:sym typeface="Times New Roman"/>
                      </a:endParaRPr>
                    </a:p>
                  </a:txBody>
                  <a:tcPr marL="91425" marR="9142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266700">
                <a:tc>
                  <a:txBody>
                    <a:bodyPr/>
                    <a:lstStyle/>
                    <a:p>
                      <a:pPr marL="63500" lvl="0" indent="0" algn="l" rtl="0">
                        <a:lnSpc>
                          <a:spcPct val="115000"/>
                        </a:lnSpc>
                        <a:spcBef>
                          <a:spcPts val="0"/>
                        </a:spcBef>
                        <a:spcAft>
                          <a:spcPts val="0"/>
                        </a:spcAft>
                        <a:buNone/>
                      </a:pPr>
                      <a:r>
                        <a:rPr lang="en-US" sz="1200">
                          <a:latin typeface="Times New Roman"/>
                          <a:ea typeface="Times New Roman"/>
                          <a:cs typeface="Times New Roman"/>
                          <a:sym typeface="Times New Roman"/>
                        </a:rPr>
                        <a:t>0.0 – 0.20</a:t>
                      </a:r>
                      <a:endParaRPr sz="1200">
                        <a:latin typeface="Times New Roman"/>
                        <a:ea typeface="Times New Roman"/>
                        <a:cs typeface="Times New Roman"/>
                        <a:sym typeface="Times New Roman"/>
                      </a:endParaRPr>
                    </a:p>
                  </a:txBody>
                  <a:tcPr marL="91425" marR="9142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chemeClr val="dk1"/>
                      </a:solidFill>
                      <a:prstDash val="solid"/>
                      <a:round/>
                      <a:headEnd type="none" w="sm" len="sm"/>
                      <a:tailEnd type="none" w="sm" len="sm"/>
                    </a:lnB>
                    <a:solidFill>
                      <a:schemeClr val="accent1"/>
                    </a:solidFill>
                  </a:tcPr>
                </a:tc>
                <a:tc>
                  <a:txBody>
                    <a:bodyPr/>
                    <a:lstStyle/>
                    <a:p>
                      <a:pPr marL="571500" marR="558800" lvl="0" indent="0" algn="ctr" rtl="0">
                        <a:lnSpc>
                          <a:spcPct val="115000"/>
                        </a:lnSpc>
                        <a:spcBef>
                          <a:spcPts val="0"/>
                        </a:spcBef>
                        <a:spcAft>
                          <a:spcPts val="0"/>
                        </a:spcAft>
                        <a:buNone/>
                      </a:pPr>
                      <a:r>
                        <a:rPr lang="en-US" sz="1200">
                          <a:latin typeface="Times New Roman"/>
                          <a:ea typeface="Times New Roman"/>
                          <a:cs typeface="Times New Roman"/>
                          <a:sym typeface="Times New Roman"/>
                        </a:rPr>
                        <a:t>Kurang Andal</a:t>
                      </a:r>
                      <a:endParaRPr sz="1200">
                        <a:latin typeface="Times New Roman"/>
                        <a:ea typeface="Times New Roman"/>
                        <a:cs typeface="Times New Roman"/>
                        <a:sym typeface="Times New Roman"/>
                      </a:endParaRPr>
                    </a:p>
                  </a:txBody>
                  <a:tcPr marL="91425" marR="9142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chemeClr val="accent1"/>
                    </a:solidFill>
                  </a:tcPr>
                </a:tc>
                <a:extLst>
                  <a:ext uri="{0D108BD9-81ED-4DB2-BD59-A6C34878D82A}">
                    <a16:rowId xmlns:a16="http://schemas.microsoft.com/office/drawing/2014/main" val="10001"/>
                  </a:ext>
                </a:extLst>
              </a:tr>
              <a:tr h="266700">
                <a:tc>
                  <a:txBody>
                    <a:bodyPr/>
                    <a:lstStyle/>
                    <a:p>
                      <a:pPr marL="63500" lvl="0" indent="0" algn="l" rtl="0">
                        <a:lnSpc>
                          <a:spcPct val="115000"/>
                        </a:lnSpc>
                        <a:spcBef>
                          <a:spcPts val="0"/>
                        </a:spcBef>
                        <a:spcAft>
                          <a:spcPts val="0"/>
                        </a:spcAft>
                        <a:buNone/>
                      </a:pPr>
                      <a:r>
                        <a:rPr lang="en-US" sz="1200">
                          <a:latin typeface="Times New Roman"/>
                          <a:ea typeface="Times New Roman"/>
                          <a:cs typeface="Times New Roman"/>
                          <a:sym typeface="Times New Roman"/>
                        </a:rPr>
                        <a:t>&gt;0.20 – 0.40</a:t>
                      </a:r>
                      <a:endParaRPr sz="1200">
                        <a:latin typeface="Times New Roman"/>
                        <a:ea typeface="Times New Roman"/>
                        <a:cs typeface="Times New Roman"/>
                        <a:sym typeface="Times New Roman"/>
                      </a:endParaRPr>
                    </a:p>
                  </a:txBody>
                  <a:tcPr marL="91425" marR="91425" marT="91425" marB="91425">
                    <a:lnL w="12650" cap="flat" cmpd="sng">
                      <a:solidFill>
                        <a:schemeClr val="lt1"/>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chemeClr val="dk1"/>
                      </a:solidFill>
                      <a:prstDash val="solid"/>
                      <a:round/>
                      <a:headEnd type="none" w="sm" len="sm"/>
                      <a:tailEnd type="none" w="sm" len="sm"/>
                    </a:lnT>
                    <a:lnB w="12650" cap="flat" cmpd="sng">
                      <a:solidFill>
                        <a:srgbClr val="000000"/>
                      </a:solidFill>
                      <a:prstDash val="solid"/>
                      <a:round/>
                      <a:headEnd type="none" w="sm" len="sm"/>
                      <a:tailEnd type="none" w="sm" len="sm"/>
                    </a:lnB>
                    <a:solidFill>
                      <a:schemeClr val="accent1"/>
                    </a:solidFill>
                  </a:tcPr>
                </a:tc>
                <a:tc>
                  <a:txBody>
                    <a:bodyPr/>
                    <a:lstStyle/>
                    <a:p>
                      <a:pPr marL="571500" marR="558800" lvl="0" indent="0" algn="ctr" rtl="0">
                        <a:lnSpc>
                          <a:spcPct val="115000"/>
                        </a:lnSpc>
                        <a:spcBef>
                          <a:spcPts val="0"/>
                        </a:spcBef>
                        <a:spcAft>
                          <a:spcPts val="0"/>
                        </a:spcAft>
                        <a:buNone/>
                      </a:pPr>
                      <a:r>
                        <a:rPr lang="en-US" sz="1200">
                          <a:latin typeface="Times New Roman"/>
                          <a:ea typeface="Times New Roman"/>
                          <a:cs typeface="Times New Roman"/>
                          <a:sym typeface="Times New Roman"/>
                        </a:rPr>
                        <a:t>Agak Andal</a:t>
                      </a:r>
                      <a:endParaRPr sz="1200">
                        <a:latin typeface="Times New Roman"/>
                        <a:ea typeface="Times New Roman"/>
                        <a:cs typeface="Times New Roman"/>
                        <a:sym typeface="Times New Roman"/>
                      </a:endParaRPr>
                    </a:p>
                  </a:txBody>
                  <a:tcPr marL="91425" marR="9142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chemeClr val="accent1"/>
                    </a:solidFill>
                  </a:tcPr>
                </a:tc>
                <a:extLst>
                  <a:ext uri="{0D108BD9-81ED-4DB2-BD59-A6C34878D82A}">
                    <a16:rowId xmlns:a16="http://schemas.microsoft.com/office/drawing/2014/main" val="10002"/>
                  </a:ext>
                </a:extLst>
              </a:tr>
            </a:tbl>
          </a:graphicData>
        </a:graphic>
      </p:graphicFrame>
      <p:graphicFrame>
        <p:nvGraphicFramePr>
          <p:cNvPr id="467" name="Google Shape;467;p44"/>
          <p:cNvGraphicFramePr/>
          <p:nvPr/>
        </p:nvGraphicFramePr>
        <p:xfrm>
          <a:off x="3169025" y="5265400"/>
          <a:ext cx="8693400" cy="1477500"/>
        </p:xfrm>
        <a:graphic>
          <a:graphicData uri="http://schemas.openxmlformats.org/drawingml/2006/table">
            <a:tbl>
              <a:tblPr>
                <a:noFill/>
                <a:tableStyleId>{6748DB98-CCF4-419A-BDE8-D56678E90F0D}</a:tableStyleId>
              </a:tblPr>
              <a:tblGrid>
                <a:gridCol w="4278250">
                  <a:extLst>
                    <a:ext uri="{9D8B030D-6E8A-4147-A177-3AD203B41FA5}">
                      <a16:colId xmlns:a16="http://schemas.microsoft.com/office/drawing/2014/main" val="20000"/>
                    </a:ext>
                  </a:extLst>
                </a:gridCol>
                <a:gridCol w="4415150">
                  <a:extLst>
                    <a:ext uri="{9D8B030D-6E8A-4147-A177-3AD203B41FA5}">
                      <a16:colId xmlns:a16="http://schemas.microsoft.com/office/drawing/2014/main" val="20001"/>
                    </a:ext>
                  </a:extLst>
                </a:gridCol>
              </a:tblGrid>
              <a:tr h="492500">
                <a:tc>
                  <a:txBody>
                    <a:bodyPr/>
                    <a:lstStyle/>
                    <a:p>
                      <a:pPr marL="63500" lvl="0" indent="0" algn="l" rtl="0">
                        <a:lnSpc>
                          <a:spcPct val="115000"/>
                        </a:lnSpc>
                        <a:spcBef>
                          <a:spcPts val="0"/>
                        </a:spcBef>
                        <a:spcAft>
                          <a:spcPts val="0"/>
                        </a:spcAft>
                        <a:buNone/>
                      </a:pPr>
                      <a:r>
                        <a:rPr lang="en-US" sz="1200">
                          <a:latin typeface="Times New Roman"/>
                          <a:ea typeface="Times New Roman"/>
                          <a:cs typeface="Times New Roman"/>
                          <a:sym typeface="Times New Roman"/>
                        </a:rPr>
                        <a:t>&gt;0.40 – 0.60</a:t>
                      </a:r>
                      <a:endParaRPr sz="1200">
                        <a:latin typeface="Times New Roman"/>
                        <a:ea typeface="Times New Roman"/>
                        <a:cs typeface="Times New Roman"/>
                        <a:sym typeface="Times New Roman"/>
                      </a:endParaRPr>
                    </a:p>
                  </a:txBody>
                  <a:tcPr marL="91425" marR="91425" marT="91425" marB="91425">
                    <a:lnL w="12650" cap="flat" cmpd="sng">
                      <a:solidFill>
                        <a:schemeClr val="accent1"/>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chemeClr val="accent1"/>
                      </a:solidFill>
                      <a:prstDash val="solid"/>
                      <a:round/>
                      <a:headEnd type="none" w="sm" len="sm"/>
                      <a:tailEnd type="none" w="sm" len="sm"/>
                    </a:lnT>
                    <a:lnB w="12650" cap="flat" cmpd="sng">
                      <a:solidFill>
                        <a:srgbClr val="000000"/>
                      </a:solidFill>
                      <a:prstDash val="solid"/>
                      <a:round/>
                      <a:headEnd type="none" w="sm" len="sm"/>
                      <a:tailEnd type="none" w="sm" len="sm"/>
                    </a:lnB>
                    <a:solidFill>
                      <a:schemeClr val="accent1"/>
                    </a:solidFill>
                  </a:tcPr>
                </a:tc>
                <a:tc>
                  <a:txBody>
                    <a:bodyPr/>
                    <a:lstStyle/>
                    <a:p>
                      <a:pPr marL="571500" marR="558800" lvl="0" indent="0" algn="ctr" rtl="0">
                        <a:lnSpc>
                          <a:spcPct val="115000"/>
                        </a:lnSpc>
                        <a:spcBef>
                          <a:spcPts val="0"/>
                        </a:spcBef>
                        <a:spcAft>
                          <a:spcPts val="0"/>
                        </a:spcAft>
                        <a:buNone/>
                      </a:pPr>
                      <a:r>
                        <a:rPr lang="en-US" sz="1200">
                          <a:latin typeface="Times New Roman"/>
                          <a:ea typeface="Times New Roman"/>
                          <a:cs typeface="Times New Roman"/>
                          <a:sym typeface="Times New Roman"/>
                        </a:rPr>
                        <a:t>Cukup Andal</a:t>
                      </a:r>
                      <a:endParaRPr sz="1200">
                        <a:latin typeface="Times New Roman"/>
                        <a:ea typeface="Times New Roman"/>
                        <a:cs typeface="Times New Roman"/>
                        <a:sym typeface="Times New Roman"/>
                      </a:endParaRPr>
                    </a:p>
                  </a:txBody>
                  <a:tcPr marL="91425" marR="91425" marT="91425" marB="91425">
                    <a:lnL w="12650" cap="flat" cmpd="sng">
                      <a:solidFill>
                        <a:srgbClr val="000000"/>
                      </a:solidFill>
                      <a:prstDash val="solid"/>
                      <a:round/>
                      <a:headEnd type="none" w="sm" len="sm"/>
                      <a:tailEnd type="none" w="sm" len="sm"/>
                    </a:lnL>
                    <a:lnR w="12650" cap="flat" cmpd="sng">
                      <a:solidFill>
                        <a:schemeClr val="accent1"/>
                      </a:solidFill>
                      <a:prstDash val="solid"/>
                      <a:round/>
                      <a:headEnd type="none" w="sm" len="sm"/>
                      <a:tailEnd type="none" w="sm" len="sm"/>
                    </a:lnR>
                    <a:lnT w="12650" cap="flat" cmpd="sng">
                      <a:solidFill>
                        <a:schemeClr val="accent1"/>
                      </a:solidFill>
                      <a:prstDash val="solid"/>
                      <a:round/>
                      <a:headEnd type="none" w="sm" len="sm"/>
                      <a:tailEnd type="none" w="sm" len="sm"/>
                    </a:lnT>
                    <a:lnB w="12650" cap="flat" cmpd="sng">
                      <a:solidFill>
                        <a:srgbClr val="000000"/>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92500">
                <a:tc>
                  <a:txBody>
                    <a:bodyPr/>
                    <a:lstStyle/>
                    <a:p>
                      <a:pPr marL="63500" lvl="0" indent="0" algn="l" rtl="0">
                        <a:lnSpc>
                          <a:spcPct val="115000"/>
                        </a:lnSpc>
                        <a:spcBef>
                          <a:spcPts val="0"/>
                        </a:spcBef>
                        <a:spcAft>
                          <a:spcPts val="0"/>
                        </a:spcAft>
                        <a:buNone/>
                      </a:pPr>
                      <a:r>
                        <a:rPr lang="en-US" sz="1200">
                          <a:latin typeface="Times New Roman"/>
                          <a:ea typeface="Times New Roman"/>
                          <a:cs typeface="Times New Roman"/>
                          <a:sym typeface="Times New Roman"/>
                        </a:rPr>
                        <a:t>&gt;0.60 – 0.80</a:t>
                      </a:r>
                      <a:endParaRPr sz="1200">
                        <a:latin typeface="Times New Roman"/>
                        <a:ea typeface="Times New Roman"/>
                        <a:cs typeface="Times New Roman"/>
                        <a:sym typeface="Times New Roman"/>
                      </a:endParaRPr>
                    </a:p>
                  </a:txBody>
                  <a:tcPr marL="91425" marR="91425" marT="91425" marB="91425">
                    <a:lnL w="12650" cap="flat" cmpd="sng">
                      <a:solidFill>
                        <a:schemeClr val="accent1"/>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chemeClr val="accent1"/>
                    </a:solidFill>
                  </a:tcPr>
                </a:tc>
                <a:tc>
                  <a:txBody>
                    <a:bodyPr/>
                    <a:lstStyle/>
                    <a:p>
                      <a:pPr marL="571500" marR="558800" lvl="0" indent="0" algn="ctr" rtl="0">
                        <a:lnSpc>
                          <a:spcPct val="115000"/>
                        </a:lnSpc>
                        <a:spcBef>
                          <a:spcPts val="0"/>
                        </a:spcBef>
                        <a:spcAft>
                          <a:spcPts val="0"/>
                        </a:spcAft>
                        <a:buNone/>
                      </a:pPr>
                      <a:r>
                        <a:rPr lang="en-US" sz="1200">
                          <a:latin typeface="Times New Roman"/>
                          <a:ea typeface="Times New Roman"/>
                          <a:cs typeface="Times New Roman"/>
                          <a:sym typeface="Times New Roman"/>
                        </a:rPr>
                        <a:t>Andal</a:t>
                      </a:r>
                      <a:endParaRPr sz="1200">
                        <a:latin typeface="Times New Roman"/>
                        <a:ea typeface="Times New Roman"/>
                        <a:cs typeface="Times New Roman"/>
                        <a:sym typeface="Times New Roman"/>
                      </a:endParaRPr>
                    </a:p>
                  </a:txBody>
                  <a:tcPr marL="91425" marR="91425" marT="91425" marB="91425">
                    <a:lnL w="12650" cap="flat" cmpd="sng">
                      <a:solidFill>
                        <a:srgbClr val="000000"/>
                      </a:solidFill>
                      <a:prstDash val="solid"/>
                      <a:round/>
                      <a:headEnd type="none" w="sm" len="sm"/>
                      <a:tailEnd type="none" w="sm" len="sm"/>
                    </a:lnL>
                    <a:lnR w="12650" cap="flat" cmpd="sng">
                      <a:solidFill>
                        <a:schemeClr val="accent1"/>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chemeClr val="accent1"/>
                    </a:solidFill>
                  </a:tcPr>
                </a:tc>
                <a:extLst>
                  <a:ext uri="{0D108BD9-81ED-4DB2-BD59-A6C34878D82A}">
                    <a16:rowId xmlns:a16="http://schemas.microsoft.com/office/drawing/2014/main" val="10001"/>
                  </a:ext>
                </a:extLst>
              </a:tr>
              <a:tr h="492500">
                <a:tc>
                  <a:txBody>
                    <a:bodyPr/>
                    <a:lstStyle/>
                    <a:p>
                      <a:pPr marL="63500" lvl="0" indent="0" algn="l" rtl="0">
                        <a:lnSpc>
                          <a:spcPct val="115000"/>
                        </a:lnSpc>
                        <a:spcBef>
                          <a:spcPts val="0"/>
                        </a:spcBef>
                        <a:spcAft>
                          <a:spcPts val="0"/>
                        </a:spcAft>
                        <a:buNone/>
                      </a:pPr>
                      <a:r>
                        <a:rPr lang="en-US" sz="1200">
                          <a:latin typeface="Times New Roman"/>
                          <a:ea typeface="Times New Roman"/>
                          <a:cs typeface="Times New Roman"/>
                          <a:sym typeface="Times New Roman"/>
                        </a:rPr>
                        <a:t>&gt;0.80 – 1.00</a:t>
                      </a:r>
                      <a:endParaRPr sz="1200">
                        <a:latin typeface="Times New Roman"/>
                        <a:ea typeface="Times New Roman"/>
                        <a:cs typeface="Times New Roman"/>
                        <a:sym typeface="Times New Roman"/>
                      </a:endParaRPr>
                    </a:p>
                  </a:txBody>
                  <a:tcPr marL="91425" marR="91425" marT="91425" marB="91425">
                    <a:lnL w="12650" cap="flat" cmpd="sng">
                      <a:solidFill>
                        <a:schemeClr val="accent1"/>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solidFill>
                      <a:schemeClr val="accent1"/>
                    </a:solidFill>
                  </a:tcPr>
                </a:tc>
                <a:tc>
                  <a:txBody>
                    <a:bodyPr/>
                    <a:lstStyle/>
                    <a:p>
                      <a:pPr marL="571500" marR="558800" lvl="0" indent="0" algn="ctr" rtl="0">
                        <a:lnSpc>
                          <a:spcPct val="115000"/>
                        </a:lnSpc>
                        <a:spcBef>
                          <a:spcPts val="0"/>
                        </a:spcBef>
                        <a:spcAft>
                          <a:spcPts val="0"/>
                        </a:spcAft>
                        <a:buNone/>
                      </a:pPr>
                      <a:r>
                        <a:rPr lang="en-US" sz="1200">
                          <a:latin typeface="Times New Roman"/>
                          <a:ea typeface="Times New Roman"/>
                          <a:cs typeface="Times New Roman"/>
                          <a:sym typeface="Times New Roman"/>
                        </a:rPr>
                        <a:t>Sangat Andal</a:t>
                      </a:r>
                      <a:endParaRPr sz="1200">
                        <a:latin typeface="Times New Roman"/>
                        <a:ea typeface="Times New Roman"/>
                        <a:cs typeface="Times New Roman"/>
                        <a:sym typeface="Times New Roman"/>
                      </a:endParaRPr>
                    </a:p>
                  </a:txBody>
                  <a:tcPr marL="91425" marR="91425" marT="91425" marB="91425">
                    <a:lnL w="12650" cap="flat" cmpd="sng">
                      <a:solidFill>
                        <a:srgbClr val="000000"/>
                      </a:solidFill>
                      <a:prstDash val="solid"/>
                      <a:round/>
                      <a:headEnd type="none" w="sm" len="sm"/>
                      <a:tailEnd type="none" w="sm" len="sm"/>
                    </a:lnL>
                    <a:lnR w="12650" cap="flat" cmpd="sng">
                      <a:solidFill>
                        <a:schemeClr val="accent1"/>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chemeClr val="accent1"/>
                      </a:solidFill>
                      <a:prstDash val="solid"/>
                      <a:round/>
                      <a:headEnd type="none" w="sm" len="sm"/>
                      <a:tailEnd type="none" w="sm" len="sm"/>
                    </a:lnB>
                    <a:solidFill>
                      <a:schemeClr val="accent1"/>
                    </a:solidFill>
                  </a:tcPr>
                </a:tc>
                <a:extLst>
                  <a:ext uri="{0D108BD9-81ED-4DB2-BD59-A6C34878D82A}">
                    <a16:rowId xmlns:a16="http://schemas.microsoft.com/office/drawing/2014/main" val="10002"/>
                  </a:ext>
                </a:extLst>
              </a:tr>
            </a:tbl>
          </a:graphicData>
        </a:graphic>
      </p:graphicFrame>
      <p:sp>
        <p:nvSpPr>
          <p:cNvPr id="468" name="Google Shape;468;p44"/>
          <p:cNvSpPr/>
          <p:nvPr/>
        </p:nvSpPr>
        <p:spPr>
          <a:xfrm>
            <a:off x="2777400" y="1111800"/>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4"/>
          <p:cNvSpPr/>
          <p:nvPr/>
        </p:nvSpPr>
        <p:spPr>
          <a:xfrm>
            <a:off x="2777400" y="1484100"/>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4"/>
          <p:cNvSpPr/>
          <p:nvPr/>
        </p:nvSpPr>
        <p:spPr>
          <a:xfrm>
            <a:off x="2777400" y="1866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4"/>
          <p:cNvSpPr/>
          <p:nvPr/>
        </p:nvSpPr>
        <p:spPr>
          <a:xfrm>
            <a:off x="2777400" y="2249450"/>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4"/>
          <p:cNvSpPr/>
          <p:nvPr/>
        </p:nvSpPr>
        <p:spPr>
          <a:xfrm>
            <a:off x="2777400" y="26321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4"/>
          <p:cNvSpPr/>
          <p:nvPr/>
        </p:nvSpPr>
        <p:spPr>
          <a:xfrm>
            <a:off x="2777400" y="3014800"/>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4"/>
          <p:cNvSpPr/>
          <p:nvPr/>
        </p:nvSpPr>
        <p:spPr>
          <a:xfrm>
            <a:off x="2777400" y="33974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4"/>
          <p:cNvSpPr/>
          <p:nvPr/>
        </p:nvSpPr>
        <p:spPr>
          <a:xfrm>
            <a:off x="2777400" y="3780150"/>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4"/>
          <p:cNvSpPr/>
          <p:nvPr/>
        </p:nvSpPr>
        <p:spPr>
          <a:xfrm>
            <a:off x="2777400" y="41628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4"/>
          <p:cNvSpPr/>
          <p:nvPr/>
        </p:nvSpPr>
        <p:spPr>
          <a:xfrm>
            <a:off x="2777400" y="4545500"/>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4"/>
          <p:cNvSpPr/>
          <p:nvPr/>
        </p:nvSpPr>
        <p:spPr>
          <a:xfrm>
            <a:off x="2777400" y="49281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4"/>
          <p:cNvSpPr/>
          <p:nvPr/>
        </p:nvSpPr>
        <p:spPr>
          <a:xfrm>
            <a:off x="2777400" y="5310850"/>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4"/>
          <p:cNvSpPr/>
          <p:nvPr/>
        </p:nvSpPr>
        <p:spPr>
          <a:xfrm>
            <a:off x="2777400" y="56935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4"/>
          <p:cNvSpPr/>
          <p:nvPr/>
        </p:nvSpPr>
        <p:spPr>
          <a:xfrm>
            <a:off x="2777400" y="6076200"/>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4"/>
          <p:cNvSpPr/>
          <p:nvPr/>
        </p:nvSpPr>
        <p:spPr>
          <a:xfrm>
            <a:off x="2777400" y="64588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4"/>
          <p:cNvSpPr/>
          <p:nvPr/>
        </p:nvSpPr>
        <p:spPr>
          <a:xfrm>
            <a:off x="3169025" y="10495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4"/>
          <p:cNvSpPr/>
          <p:nvPr/>
        </p:nvSpPr>
        <p:spPr>
          <a:xfrm>
            <a:off x="3560650" y="10495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4"/>
          <p:cNvSpPr/>
          <p:nvPr/>
        </p:nvSpPr>
        <p:spPr>
          <a:xfrm>
            <a:off x="3952150" y="10495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4"/>
          <p:cNvSpPr/>
          <p:nvPr/>
        </p:nvSpPr>
        <p:spPr>
          <a:xfrm>
            <a:off x="4343900" y="10495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4"/>
          <p:cNvSpPr/>
          <p:nvPr/>
        </p:nvSpPr>
        <p:spPr>
          <a:xfrm>
            <a:off x="4735650" y="10495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4"/>
          <p:cNvSpPr/>
          <p:nvPr/>
        </p:nvSpPr>
        <p:spPr>
          <a:xfrm>
            <a:off x="5127150" y="10495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4"/>
          <p:cNvSpPr/>
          <p:nvPr/>
        </p:nvSpPr>
        <p:spPr>
          <a:xfrm>
            <a:off x="5518900" y="10495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4"/>
          <p:cNvSpPr/>
          <p:nvPr/>
        </p:nvSpPr>
        <p:spPr>
          <a:xfrm>
            <a:off x="5519150" y="294600"/>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4"/>
          <p:cNvSpPr/>
          <p:nvPr/>
        </p:nvSpPr>
        <p:spPr>
          <a:xfrm>
            <a:off x="5519150" y="6772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4"/>
          <p:cNvSpPr/>
          <p:nvPr/>
        </p:nvSpPr>
        <p:spPr>
          <a:xfrm>
            <a:off x="5910650" y="294600"/>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4"/>
          <p:cNvSpPr/>
          <p:nvPr/>
        </p:nvSpPr>
        <p:spPr>
          <a:xfrm>
            <a:off x="6302400" y="294600"/>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4"/>
          <p:cNvSpPr/>
          <p:nvPr/>
        </p:nvSpPr>
        <p:spPr>
          <a:xfrm>
            <a:off x="6694150" y="294600"/>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4"/>
          <p:cNvSpPr/>
          <p:nvPr/>
        </p:nvSpPr>
        <p:spPr>
          <a:xfrm>
            <a:off x="7085900" y="294600"/>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4"/>
          <p:cNvSpPr/>
          <p:nvPr/>
        </p:nvSpPr>
        <p:spPr>
          <a:xfrm>
            <a:off x="7477650" y="294600"/>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4"/>
          <p:cNvSpPr/>
          <p:nvPr/>
        </p:nvSpPr>
        <p:spPr>
          <a:xfrm>
            <a:off x="7869400" y="294600"/>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4"/>
          <p:cNvSpPr/>
          <p:nvPr/>
        </p:nvSpPr>
        <p:spPr>
          <a:xfrm>
            <a:off x="8261150" y="294600"/>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4"/>
          <p:cNvSpPr/>
          <p:nvPr/>
        </p:nvSpPr>
        <p:spPr>
          <a:xfrm>
            <a:off x="8652900" y="294600"/>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4"/>
          <p:cNvSpPr/>
          <p:nvPr/>
        </p:nvSpPr>
        <p:spPr>
          <a:xfrm>
            <a:off x="9044650" y="666900"/>
            <a:ext cx="391500" cy="31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4"/>
          <p:cNvSpPr/>
          <p:nvPr/>
        </p:nvSpPr>
        <p:spPr>
          <a:xfrm>
            <a:off x="9044650" y="986110"/>
            <a:ext cx="391500" cy="31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4"/>
          <p:cNvSpPr/>
          <p:nvPr/>
        </p:nvSpPr>
        <p:spPr>
          <a:xfrm>
            <a:off x="9044650" y="294600"/>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4"/>
          <p:cNvSpPr/>
          <p:nvPr/>
        </p:nvSpPr>
        <p:spPr>
          <a:xfrm>
            <a:off x="9436150" y="986110"/>
            <a:ext cx="391500" cy="31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4"/>
          <p:cNvSpPr/>
          <p:nvPr/>
        </p:nvSpPr>
        <p:spPr>
          <a:xfrm>
            <a:off x="9827650" y="986110"/>
            <a:ext cx="391500" cy="31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4"/>
          <p:cNvSpPr/>
          <p:nvPr/>
        </p:nvSpPr>
        <p:spPr>
          <a:xfrm>
            <a:off x="10219150" y="986110"/>
            <a:ext cx="391500" cy="31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4"/>
          <p:cNvSpPr/>
          <p:nvPr/>
        </p:nvSpPr>
        <p:spPr>
          <a:xfrm>
            <a:off x="10610650" y="986110"/>
            <a:ext cx="391500" cy="31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4"/>
          <p:cNvSpPr/>
          <p:nvPr/>
        </p:nvSpPr>
        <p:spPr>
          <a:xfrm>
            <a:off x="11002150" y="986110"/>
            <a:ext cx="391500" cy="31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4"/>
          <p:cNvSpPr/>
          <p:nvPr/>
        </p:nvSpPr>
        <p:spPr>
          <a:xfrm>
            <a:off x="11393650" y="986100"/>
            <a:ext cx="468900" cy="31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9" name="Google Shape;509;p44"/>
          <p:cNvPicPr preferRelativeResize="0"/>
          <p:nvPr/>
        </p:nvPicPr>
        <p:blipFill rotWithShape="1">
          <a:blip r:embed="rId3">
            <a:alphaModFix/>
          </a:blip>
          <a:srcRect/>
          <a:stretch/>
        </p:blipFill>
        <p:spPr>
          <a:xfrm>
            <a:off x="11395151" y="148373"/>
            <a:ext cx="622199" cy="622200"/>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6"/>
                                        </p:tgtEl>
                                        <p:attrNameLst>
                                          <p:attrName>style.visibility</p:attrName>
                                        </p:attrNameLst>
                                      </p:cBhvr>
                                      <p:to>
                                        <p:strVal val="visible"/>
                                      </p:to>
                                    </p:set>
                                    <p:animEffect transition="in" filter="fade">
                                      <p:cBhvr>
                                        <p:cTn id="7" dur="1000"/>
                                        <p:tgtEl>
                                          <p:spTgt spid="4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513"/>
        <p:cNvGrpSpPr/>
        <p:nvPr/>
      </p:nvGrpSpPr>
      <p:grpSpPr>
        <a:xfrm>
          <a:off x="0" y="0"/>
          <a:ext cx="0" cy="0"/>
          <a:chOff x="0" y="0"/>
          <a:chExt cx="0" cy="0"/>
        </a:xfrm>
      </p:grpSpPr>
      <p:sp>
        <p:nvSpPr>
          <p:cNvPr id="514" name="Google Shape;514;p45"/>
          <p:cNvSpPr/>
          <p:nvPr/>
        </p:nvSpPr>
        <p:spPr>
          <a:xfrm>
            <a:off x="3903900" y="509825"/>
            <a:ext cx="4384200" cy="959100"/>
          </a:xfrm>
          <a:prstGeom prst="bevel">
            <a:avLst>
              <a:gd name="adj" fmla="val 125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5"/>
          <p:cNvSpPr txBox="1"/>
          <p:nvPr/>
        </p:nvSpPr>
        <p:spPr>
          <a:xfrm>
            <a:off x="3962700" y="704675"/>
            <a:ext cx="4266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solidFill>
                  <a:schemeClr val="accent1"/>
                </a:solidFill>
              </a:rPr>
              <a:t>Uji Validitas dan Reabilitas</a:t>
            </a:r>
            <a:endParaRPr sz="2500" b="1">
              <a:solidFill>
                <a:schemeClr val="accent1"/>
              </a:solidFill>
            </a:endParaRPr>
          </a:p>
        </p:txBody>
      </p:sp>
      <p:sp>
        <p:nvSpPr>
          <p:cNvPr id="516" name="Google Shape;516;p45"/>
          <p:cNvSpPr/>
          <p:nvPr/>
        </p:nvSpPr>
        <p:spPr>
          <a:xfrm>
            <a:off x="3512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5"/>
          <p:cNvSpPr/>
          <p:nvPr/>
        </p:nvSpPr>
        <p:spPr>
          <a:xfrm>
            <a:off x="3120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5"/>
          <p:cNvSpPr/>
          <p:nvPr/>
        </p:nvSpPr>
        <p:spPr>
          <a:xfrm>
            <a:off x="2729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5"/>
          <p:cNvSpPr/>
          <p:nvPr/>
        </p:nvSpPr>
        <p:spPr>
          <a:xfrm>
            <a:off x="2337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5"/>
          <p:cNvSpPr/>
          <p:nvPr/>
        </p:nvSpPr>
        <p:spPr>
          <a:xfrm>
            <a:off x="1946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5"/>
          <p:cNvSpPr/>
          <p:nvPr/>
        </p:nvSpPr>
        <p:spPr>
          <a:xfrm>
            <a:off x="1554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5"/>
          <p:cNvSpPr/>
          <p:nvPr/>
        </p:nvSpPr>
        <p:spPr>
          <a:xfrm>
            <a:off x="1163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5"/>
          <p:cNvSpPr/>
          <p:nvPr/>
        </p:nvSpPr>
        <p:spPr>
          <a:xfrm>
            <a:off x="771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5"/>
          <p:cNvSpPr/>
          <p:nvPr/>
        </p:nvSpPr>
        <p:spPr>
          <a:xfrm>
            <a:off x="380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5"/>
          <p:cNvSpPr/>
          <p:nvPr/>
        </p:nvSpPr>
        <p:spPr>
          <a:xfrm>
            <a:off x="-111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5"/>
          <p:cNvSpPr/>
          <p:nvPr/>
        </p:nvSpPr>
        <p:spPr>
          <a:xfrm>
            <a:off x="10245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5"/>
          <p:cNvSpPr/>
          <p:nvPr/>
        </p:nvSpPr>
        <p:spPr>
          <a:xfrm>
            <a:off x="9854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5"/>
          <p:cNvSpPr/>
          <p:nvPr/>
        </p:nvSpPr>
        <p:spPr>
          <a:xfrm>
            <a:off x="9462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5"/>
          <p:cNvSpPr/>
          <p:nvPr/>
        </p:nvSpPr>
        <p:spPr>
          <a:xfrm>
            <a:off x="9071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5"/>
          <p:cNvSpPr/>
          <p:nvPr/>
        </p:nvSpPr>
        <p:spPr>
          <a:xfrm>
            <a:off x="8679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5"/>
          <p:cNvSpPr/>
          <p:nvPr/>
        </p:nvSpPr>
        <p:spPr>
          <a:xfrm>
            <a:off x="8288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5"/>
          <p:cNvSpPr/>
          <p:nvPr/>
        </p:nvSpPr>
        <p:spPr>
          <a:xfrm>
            <a:off x="11811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5"/>
          <p:cNvSpPr/>
          <p:nvPr/>
        </p:nvSpPr>
        <p:spPr>
          <a:xfrm>
            <a:off x="11420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5"/>
          <p:cNvSpPr/>
          <p:nvPr/>
        </p:nvSpPr>
        <p:spPr>
          <a:xfrm>
            <a:off x="11028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5"/>
          <p:cNvSpPr/>
          <p:nvPr/>
        </p:nvSpPr>
        <p:spPr>
          <a:xfrm>
            <a:off x="10637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6" name="Google Shape;536;p45"/>
          <p:cNvPicPr preferRelativeResize="0"/>
          <p:nvPr/>
        </p:nvPicPr>
        <p:blipFill rotWithShape="1">
          <a:blip r:embed="rId3">
            <a:alphaModFix/>
          </a:blip>
          <a:srcRect/>
          <a:stretch/>
        </p:blipFill>
        <p:spPr>
          <a:xfrm>
            <a:off x="11420101" y="82473"/>
            <a:ext cx="622199" cy="622200"/>
          </a:xfrm>
          <a:prstGeom prst="rect">
            <a:avLst/>
          </a:prstGeom>
          <a:noFill/>
          <a:ln>
            <a:noFill/>
          </a:ln>
        </p:spPr>
      </p:pic>
      <p:sp>
        <p:nvSpPr>
          <p:cNvPr id="537" name="Google Shape;537;p45"/>
          <p:cNvSpPr/>
          <p:nvPr/>
        </p:nvSpPr>
        <p:spPr>
          <a:xfrm>
            <a:off x="0" y="6293825"/>
            <a:ext cx="12192000" cy="257700"/>
          </a:xfrm>
          <a:prstGeom prst="rect">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t>SPSS (PIE CHART)</a:t>
            </a:r>
            <a:endParaRPr b="1"/>
          </a:p>
        </p:txBody>
      </p:sp>
      <p:pic>
        <p:nvPicPr>
          <p:cNvPr id="538" name="Google Shape;538;p45"/>
          <p:cNvPicPr preferRelativeResize="0"/>
          <p:nvPr/>
        </p:nvPicPr>
        <p:blipFill>
          <a:blip r:embed="rId4">
            <a:alphaModFix/>
          </a:blip>
          <a:stretch>
            <a:fillRect/>
          </a:stretch>
        </p:blipFill>
        <p:spPr>
          <a:xfrm>
            <a:off x="152400" y="1621325"/>
            <a:ext cx="6265793" cy="4520100"/>
          </a:xfrm>
          <a:prstGeom prst="rect">
            <a:avLst/>
          </a:prstGeom>
          <a:noFill/>
          <a:ln>
            <a:noFill/>
          </a:ln>
        </p:spPr>
      </p:pic>
      <p:sp>
        <p:nvSpPr>
          <p:cNvPr id="539" name="Google Shape;539;p45"/>
          <p:cNvSpPr txBox="1"/>
          <p:nvPr/>
        </p:nvSpPr>
        <p:spPr>
          <a:xfrm>
            <a:off x="6754150" y="2634575"/>
            <a:ext cx="5197200" cy="17238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2000">
                <a:solidFill>
                  <a:schemeClr val="accent1"/>
                </a:solidFill>
                <a:latin typeface="Times New Roman"/>
                <a:ea typeface="Times New Roman"/>
                <a:cs typeface="Times New Roman"/>
                <a:sym typeface="Times New Roman"/>
              </a:rPr>
              <a:t>Berdasarkan diagram di samping, dalam penelitian ini menunjukkan total responden yang mengisi kuesioner sebanyak 40 responden dengan masing-masing responden telah mengisi Nama Lengkap.</a:t>
            </a:r>
            <a:endParaRPr sz="2000">
              <a:solidFill>
                <a:schemeClr val="accent1"/>
              </a:solidFill>
            </a:endParaRP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8"/>
          <p:cNvSpPr/>
          <p:nvPr/>
        </p:nvSpPr>
        <p:spPr>
          <a:xfrm>
            <a:off x="-1" y="2787409"/>
            <a:ext cx="9572018" cy="1684068"/>
          </a:xfrm>
          <a:prstGeom prst="rect">
            <a:avLst/>
          </a:prstGeom>
          <a:gradFill>
            <a:gsLst>
              <a:gs pos="0">
                <a:srgbClr val="FAB117">
                  <a:alpha val="60000"/>
                </a:srgbClr>
              </a:gs>
              <a:gs pos="100000">
                <a:srgbClr val="FAB117">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chemeClr val="lt1"/>
              </a:solidFill>
              <a:latin typeface="Arial"/>
              <a:ea typeface="Arial"/>
              <a:cs typeface="Arial"/>
              <a:sym typeface="Arial"/>
            </a:endParaRPr>
          </a:p>
        </p:txBody>
      </p:sp>
      <p:sp>
        <p:nvSpPr>
          <p:cNvPr id="106" name="Google Shape;106;p28"/>
          <p:cNvSpPr/>
          <p:nvPr/>
        </p:nvSpPr>
        <p:spPr>
          <a:xfrm>
            <a:off x="-1" y="2939809"/>
            <a:ext cx="9572018" cy="1379269"/>
          </a:xfrm>
          <a:prstGeom prst="rect">
            <a:avLst/>
          </a:prstGeom>
          <a:gradFill>
            <a:gsLst>
              <a:gs pos="0">
                <a:srgbClr val="FAB117">
                  <a:alpha val="60000"/>
                </a:srgbClr>
              </a:gs>
              <a:gs pos="100000">
                <a:srgbClr val="FAB117">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chemeClr val="lt1"/>
              </a:solidFill>
              <a:latin typeface="Arial"/>
              <a:ea typeface="Arial"/>
              <a:cs typeface="Arial"/>
              <a:sym typeface="Arial"/>
            </a:endParaRPr>
          </a:p>
        </p:txBody>
      </p:sp>
      <p:sp>
        <p:nvSpPr>
          <p:cNvPr id="107" name="Google Shape;107;p28"/>
          <p:cNvSpPr txBox="1"/>
          <p:nvPr/>
        </p:nvSpPr>
        <p:spPr>
          <a:xfrm>
            <a:off x="-1" y="2995639"/>
            <a:ext cx="9187542" cy="1323439"/>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4000" b="1" i="0" u="none" strike="noStrike" cap="none">
                <a:solidFill>
                  <a:schemeClr val="lt1"/>
                </a:solidFill>
                <a:latin typeface="Arial"/>
                <a:ea typeface="Arial"/>
                <a:cs typeface="Arial"/>
                <a:sym typeface="Arial"/>
              </a:rPr>
              <a:t>Muhammad Rio Pratama</a:t>
            </a:r>
            <a:endParaRPr/>
          </a:p>
          <a:p>
            <a:pPr marL="0" marR="0" lvl="0" indent="0" algn="l" rtl="0">
              <a:spcBef>
                <a:spcPts val="0"/>
              </a:spcBef>
              <a:spcAft>
                <a:spcPts val="0"/>
              </a:spcAft>
              <a:buNone/>
            </a:pPr>
            <a:r>
              <a:rPr lang="en-US" sz="4000" b="1">
                <a:solidFill>
                  <a:schemeClr val="lt1"/>
                </a:solidFill>
                <a:latin typeface="Arial"/>
                <a:ea typeface="Arial"/>
                <a:cs typeface="Arial"/>
                <a:sym typeface="Arial"/>
              </a:rPr>
              <a:t>NIM 1810512002</a:t>
            </a:r>
            <a:endParaRPr sz="4000" b="1">
              <a:solidFill>
                <a:schemeClr val="lt1"/>
              </a:solidFill>
              <a:latin typeface="Arial"/>
              <a:ea typeface="Arial"/>
              <a:cs typeface="Arial"/>
              <a:sym typeface="Arial"/>
            </a:endParaRPr>
          </a:p>
        </p:txBody>
      </p:sp>
      <p:sp>
        <p:nvSpPr>
          <p:cNvPr id="108" name="Google Shape;108;p28"/>
          <p:cNvSpPr txBox="1"/>
          <p:nvPr/>
        </p:nvSpPr>
        <p:spPr>
          <a:xfrm>
            <a:off x="-1" y="2286582"/>
            <a:ext cx="1765029" cy="37965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67">
                <a:solidFill>
                  <a:schemeClr val="lt1"/>
                </a:solidFill>
                <a:latin typeface="Arial"/>
                <a:ea typeface="Arial"/>
                <a:cs typeface="Arial"/>
                <a:sym typeface="Arial"/>
              </a:rPr>
              <a:t>Disusun Oleh</a:t>
            </a:r>
            <a:endParaRPr sz="1867">
              <a:solidFill>
                <a:schemeClr val="lt1"/>
              </a:solidFill>
              <a:latin typeface="Arial"/>
              <a:ea typeface="Arial"/>
              <a:cs typeface="Arial"/>
              <a:sym typeface="Arial"/>
            </a:endParaRPr>
          </a:p>
        </p:txBody>
      </p:sp>
      <p:pic>
        <p:nvPicPr>
          <p:cNvPr id="109" name="Google Shape;109;p28"/>
          <p:cNvPicPr preferRelativeResize="0"/>
          <p:nvPr/>
        </p:nvPicPr>
        <p:blipFill rotWithShape="1">
          <a:blip r:embed="rId3">
            <a:alphaModFix/>
          </a:blip>
          <a:srcRect/>
          <a:stretch/>
        </p:blipFill>
        <p:spPr>
          <a:xfrm>
            <a:off x="184030" y="246642"/>
            <a:ext cx="841581" cy="841581"/>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1000"/>
                                        <p:tgtEl>
                                          <p:spTgt spid="108"/>
                                        </p:tgtEl>
                                      </p:cBhvr>
                                    </p:animEffect>
                                  </p:childTnLst>
                                </p:cTn>
                              </p:par>
                              <p:par>
                                <p:cTn id="8" presetID="10" presetClass="entr" presetSubtype="0" fill="hold" nodeType="withEffect">
                                  <p:stCondLst>
                                    <p:cond delay="0"/>
                                  </p:stCondLst>
                                  <p:childTnLst>
                                    <p:set>
                                      <p:cBhvr>
                                        <p:cTn id="9" dur="1" fill="hold">
                                          <p:stCondLst>
                                            <p:cond delay="0"/>
                                          </p:stCondLst>
                                        </p:cTn>
                                        <p:tgtEl>
                                          <p:spTgt spid="107"/>
                                        </p:tgtEl>
                                        <p:attrNameLst>
                                          <p:attrName>style.visibility</p:attrName>
                                        </p:attrNameLst>
                                      </p:cBhvr>
                                      <p:to>
                                        <p:strVal val="visible"/>
                                      </p:to>
                                    </p:set>
                                    <p:animEffect transition="in" filter="fade">
                                      <p:cBhvr>
                                        <p:cTn id="10" dur="10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543"/>
        <p:cNvGrpSpPr/>
        <p:nvPr/>
      </p:nvGrpSpPr>
      <p:grpSpPr>
        <a:xfrm>
          <a:off x="0" y="0"/>
          <a:ext cx="0" cy="0"/>
          <a:chOff x="0" y="0"/>
          <a:chExt cx="0" cy="0"/>
        </a:xfrm>
      </p:grpSpPr>
      <p:sp>
        <p:nvSpPr>
          <p:cNvPr id="544" name="Google Shape;544;p46"/>
          <p:cNvSpPr/>
          <p:nvPr/>
        </p:nvSpPr>
        <p:spPr>
          <a:xfrm>
            <a:off x="3903900" y="509825"/>
            <a:ext cx="4384200" cy="959100"/>
          </a:xfrm>
          <a:prstGeom prst="bevel">
            <a:avLst>
              <a:gd name="adj" fmla="val 125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6"/>
          <p:cNvSpPr txBox="1"/>
          <p:nvPr/>
        </p:nvSpPr>
        <p:spPr>
          <a:xfrm>
            <a:off x="3962700" y="704675"/>
            <a:ext cx="4266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solidFill>
                  <a:schemeClr val="accent1"/>
                </a:solidFill>
              </a:rPr>
              <a:t>Uji Validitas dan Reabilitas</a:t>
            </a:r>
            <a:endParaRPr sz="2500" b="1">
              <a:solidFill>
                <a:schemeClr val="accent1"/>
              </a:solidFill>
            </a:endParaRPr>
          </a:p>
        </p:txBody>
      </p:sp>
      <p:sp>
        <p:nvSpPr>
          <p:cNvPr id="546" name="Google Shape;546;p46"/>
          <p:cNvSpPr/>
          <p:nvPr/>
        </p:nvSpPr>
        <p:spPr>
          <a:xfrm>
            <a:off x="3512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6"/>
          <p:cNvSpPr/>
          <p:nvPr/>
        </p:nvSpPr>
        <p:spPr>
          <a:xfrm>
            <a:off x="3120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6"/>
          <p:cNvSpPr/>
          <p:nvPr/>
        </p:nvSpPr>
        <p:spPr>
          <a:xfrm>
            <a:off x="2729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6"/>
          <p:cNvSpPr/>
          <p:nvPr/>
        </p:nvSpPr>
        <p:spPr>
          <a:xfrm>
            <a:off x="2337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6"/>
          <p:cNvSpPr/>
          <p:nvPr/>
        </p:nvSpPr>
        <p:spPr>
          <a:xfrm>
            <a:off x="1946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6"/>
          <p:cNvSpPr/>
          <p:nvPr/>
        </p:nvSpPr>
        <p:spPr>
          <a:xfrm>
            <a:off x="1554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6"/>
          <p:cNvSpPr/>
          <p:nvPr/>
        </p:nvSpPr>
        <p:spPr>
          <a:xfrm>
            <a:off x="1163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6"/>
          <p:cNvSpPr/>
          <p:nvPr/>
        </p:nvSpPr>
        <p:spPr>
          <a:xfrm>
            <a:off x="771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6"/>
          <p:cNvSpPr/>
          <p:nvPr/>
        </p:nvSpPr>
        <p:spPr>
          <a:xfrm>
            <a:off x="380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6"/>
          <p:cNvSpPr/>
          <p:nvPr/>
        </p:nvSpPr>
        <p:spPr>
          <a:xfrm>
            <a:off x="-111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6"/>
          <p:cNvSpPr/>
          <p:nvPr/>
        </p:nvSpPr>
        <p:spPr>
          <a:xfrm>
            <a:off x="10245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6"/>
          <p:cNvSpPr/>
          <p:nvPr/>
        </p:nvSpPr>
        <p:spPr>
          <a:xfrm>
            <a:off x="9854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6"/>
          <p:cNvSpPr/>
          <p:nvPr/>
        </p:nvSpPr>
        <p:spPr>
          <a:xfrm>
            <a:off x="9462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6"/>
          <p:cNvSpPr/>
          <p:nvPr/>
        </p:nvSpPr>
        <p:spPr>
          <a:xfrm>
            <a:off x="9071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6"/>
          <p:cNvSpPr/>
          <p:nvPr/>
        </p:nvSpPr>
        <p:spPr>
          <a:xfrm>
            <a:off x="8679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6"/>
          <p:cNvSpPr/>
          <p:nvPr/>
        </p:nvSpPr>
        <p:spPr>
          <a:xfrm>
            <a:off x="8288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6"/>
          <p:cNvSpPr/>
          <p:nvPr/>
        </p:nvSpPr>
        <p:spPr>
          <a:xfrm>
            <a:off x="11811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6"/>
          <p:cNvSpPr/>
          <p:nvPr/>
        </p:nvSpPr>
        <p:spPr>
          <a:xfrm>
            <a:off x="11420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6"/>
          <p:cNvSpPr/>
          <p:nvPr/>
        </p:nvSpPr>
        <p:spPr>
          <a:xfrm>
            <a:off x="11028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6"/>
          <p:cNvSpPr/>
          <p:nvPr/>
        </p:nvSpPr>
        <p:spPr>
          <a:xfrm>
            <a:off x="10637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6" name="Google Shape;566;p46"/>
          <p:cNvPicPr preferRelativeResize="0"/>
          <p:nvPr/>
        </p:nvPicPr>
        <p:blipFill rotWithShape="1">
          <a:blip r:embed="rId3">
            <a:alphaModFix/>
          </a:blip>
          <a:srcRect/>
          <a:stretch/>
        </p:blipFill>
        <p:spPr>
          <a:xfrm>
            <a:off x="11420101" y="82473"/>
            <a:ext cx="622199" cy="622200"/>
          </a:xfrm>
          <a:prstGeom prst="rect">
            <a:avLst/>
          </a:prstGeom>
          <a:noFill/>
          <a:ln>
            <a:noFill/>
          </a:ln>
        </p:spPr>
      </p:pic>
      <p:sp>
        <p:nvSpPr>
          <p:cNvPr id="567" name="Google Shape;567;p46"/>
          <p:cNvSpPr/>
          <p:nvPr/>
        </p:nvSpPr>
        <p:spPr>
          <a:xfrm>
            <a:off x="0" y="6293825"/>
            <a:ext cx="12192000" cy="257700"/>
          </a:xfrm>
          <a:prstGeom prst="rect">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t>SPSS (PIE CHART)</a:t>
            </a:r>
            <a:endParaRPr b="1"/>
          </a:p>
        </p:txBody>
      </p:sp>
      <p:pic>
        <p:nvPicPr>
          <p:cNvPr id="568" name="Google Shape;568;p46"/>
          <p:cNvPicPr preferRelativeResize="0"/>
          <p:nvPr/>
        </p:nvPicPr>
        <p:blipFill>
          <a:blip r:embed="rId4">
            <a:alphaModFix/>
          </a:blip>
          <a:stretch>
            <a:fillRect/>
          </a:stretch>
        </p:blipFill>
        <p:spPr>
          <a:xfrm>
            <a:off x="152400" y="1621325"/>
            <a:ext cx="5028610" cy="4520099"/>
          </a:xfrm>
          <a:prstGeom prst="rect">
            <a:avLst/>
          </a:prstGeom>
          <a:noFill/>
          <a:ln>
            <a:noFill/>
          </a:ln>
        </p:spPr>
      </p:pic>
      <p:sp>
        <p:nvSpPr>
          <p:cNvPr id="569" name="Google Shape;569;p46"/>
          <p:cNvSpPr txBox="1"/>
          <p:nvPr/>
        </p:nvSpPr>
        <p:spPr>
          <a:xfrm>
            <a:off x="5798550" y="2256025"/>
            <a:ext cx="5870100" cy="2801400"/>
          </a:xfrm>
          <a:prstGeom prst="rect">
            <a:avLst/>
          </a:prstGeom>
          <a:noFill/>
          <a:ln>
            <a:noFill/>
          </a:ln>
        </p:spPr>
        <p:txBody>
          <a:bodyPr spcFirstLastPara="1" wrap="square" lIns="91425" tIns="91425" rIns="91425" bIns="91425" anchor="t" anchorCtr="0">
            <a:spAutoFit/>
          </a:bodyPr>
          <a:lstStyle/>
          <a:p>
            <a:pPr marL="0" marR="88900" lvl="0" indent="0" algn="just" rtl="0">
              <a:lnSpc>
                <a:spcPct val="150000"/>
              </a:lnSpc>
              <a:spcBef>
                <a:spcPts val="600"/>
              </a:spcBef>
              <a:spcAft>
                <a:spcPts val="0"/>
              </a:spcAft>
              <a:buNone/>
            </a:pPr>
            <a:r>
              <a:rPr lang="en-US" sz="2000">
                <a:solidFill>
                  <a:schemeClr val="accent1"/>
                </a:solidFill>
                <a:latin typeface="Times New Roman"/>
                <a:ea typeface="Times New Roman"/>
                <a:cs typeface="Times New Roman"/>
                <a:sym typeface="Times New Roman"/>
              </a:rPr>
              <a:t>Berdasarkan diagram di samping, dalam penelitian ini menunjukkan total responden yang mengisi kuesioner sebanyak 40 responden dengan masing-masing responden telah mengisi Jenis Kelamin dengan persentase perempuan sebanyak 75% dan laki-laki sebanyak 25%.</a:t>
            </a:r>
            <a:endParaRPr sz="2000">
              <a:solidFill>
                <a:schemeClr val="accent1"/>
              </a:solidFill>
              <a:latin typeface="Times New Roman"/>
              <a:ea typeface="Times New Roman"/>
              <a:cs typeface="Times New Roman"/>
              <a:sym typeface="Times New Roman"/>
            </a:endParaRPr>
          </a:p>
        </p:txBody>
      </p:sp>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573"/>
        <p:cNvGrpSpPr/>
        <p:nvPr/>
      </p:nvGrpSpPr>
      <p:grpSpPr>
        <a:xfrm>
          <a:off x="0" y="0"/>
          <a:ext cx="0" cy="0"/>
          <a:chOff x="0" y="0"/>
          <a:chExt cx="0" cy="0"/>
        </a:xfrm>
      </p:grpSpPr>
      <p:sp>
        <p:nvSpPr>
          <p:cNvPr id="574" name="Google Shape;574;p47"/>
          <p:cNvSpPr/>
          <p:nvPr/>
        </p:nvSpPr>
        <p:spPr>
          <a:xfrm>
            <a:off x="3903900" y="509825"/>
            <a:ext cx="4384200" cy="959100"/>
          </a:xfrm>
          <a:prstGeom prst="bevel">
            <a:avLst>
              <a:gd name="adj" fmla="val 125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7"/>
          <p:cNvSpPr txBox="1"/>
          <p:nvPr/>
        </p:nvSpPr>
        <p:spPr>
          <a:xfrm>
            <a:off x="3962700" y="704675"/>
            <a:ext cx="4266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solidFill>
                  <a:schemeClr val="accent1"/>
                </a:solidFill>
              </a:rPr>
              <a:t>Uji Validitas dan Reabilitas</a:t>
            </a:r>
            <a:endParaRPr sz="2500" b="1">
              <a:solidFill>
                <a:schemeClr val="accent1"/>
              </a:solidFill>
            </a:endParaRPr>
          </a:p>
        </p:txBody>
      </p:sp>
      <p:sp>
        <p:nvSpPr>
          <p:cNvPr id="576" name="Google Shape;576;p47"/>
          <p:cNvSpPr/>
          <p:nvPr/>
        </p:nvSpPr>
        <p:spPr>
          <a:xfrm>
            <a:off x="3512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7"/>
          <p:cNvSpPr/>
          <p:nvPr/>
        </p:nvSpPr>
        <p:spPr>
          <a:xfrm>
            <a:off x="3120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7"/>
          <p:cNvSpPr/>
          <p:nvPr/>
        </p:nvSpPr>
        <p:spPr>
          <a:xfrm>
            <a:off x="2729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7"/>
          <p:cNvSpPr/>
          <p:nvPr/>
        </p:nvSpPr>
        <p:spPr>
          <a:xfrm>
            <a:off x="2337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7"/>
          <p:cNvSpPr/>
          <p:nvPr/>
        </p:nvSpPr>
        <p:spPr>
          <a:xfrm>
            <a:off x="1946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7"/>
          <p:cNvSpPr/>
          <p:nvPr/>
        </p:nvSpPr>
        <p:spPr>
          <a:xfrm>
            <a:off x="1554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7"/>
          <p:cNvSpPr/>
          <p:nvPr/>
        </p:nvSpPr>
        <p:spPr>
          <a:xfrm>
            <a:off x="1163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7"/>
          <p:cNvSpPr/>
          <p:nvPr/>
        </p:nvSpPr>
        <p:spPr>
          <a:xfrm>
            <a:off x="771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7"/>
          <p:cNvSpPr/>
          <p:nvPr/>
        </p:nvSpPr>
        <p:spPr>
          <a:xfrm>
            <a:off x="380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7"/>
          <p:cNvSpPr/>
          <p:nvPr/>
        </p:nvSpPr>
        <p:spPr>
          <a:xfrm>
            <a:off x="-111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7"/>
          <p:cNvSpPr/>
          <p:nvPr/>
        </p:nvSpPr>
        <p:spPr>
          <a:xfrm>
            <a:off x="10245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7"/>
          <p:cNvSpPr/>
          <p:nvPr/>
        </p:nvSpPr>
        <p:spPr>
          <a:xfrm>
            <a:off x="9854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7"/>
          <p:cNvSpPr/>
          <p:nvPr/>
        </p:nvSpPr>
        <p:spPr>
          <a:xfrm>
            <a:off x="9462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7"/>
          <p:cNvSpPr/>
          <p:nvPr/>
        </p:nvSpPr>
        <p:spPr>
          <a:xfrm>
            <a:off x="9071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7"/>
          <p:cNvSpPr/>
          <p:nvPr/>
        </p:nvSpPr>
        <p:spPr>
          <a:xfrm>
            <a:off x="8679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7"/>
          <p:cNvSpPr/>
          <p:nvPr/>
        </p:nvSpPr>
        <p:spPr>
          <a:xfrm>
            <a:off x="8288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7"/>
          <p:cNvSpPr/>
          <p:nvPr/>
        </p:nvSpPr>
        <p:spPr>
          <a:xfrm>
            <a:off x="11811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7"/>
          <p:cNvSpPr/>
          <p:nvPr/>
        </p:nvSpPr>
        <p:spPr>
          <a:xfrm>
            <a:off x="11420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7"/>
          <p:cNvSpPr/>
          <p:nvPr/>
        </p:nvSpPr>
        <p:spPr>
          <a:xfrm>
            <a:off x="11028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7"/>
          <p:cNvSpPr/>
          <p:nvPr/>
        </p:nvSpPr>
        <p:spPr>
          <a:xfrm>
            <a:off x="10637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6" name="Google Shape;596;p47"/>
          <p:cNvPicPr preferRelativeResize="0"/>
          <p:nvPr/>
        </p:nvPicPr>
        <p:blipFill rotWithShape="1">
          <a:blip r:embed="rId3">
            <a:alphaModFix/>
          </a:blip>
          <a:srcRect/>
          <a:stretch/>
        </p:blipFill>
        <p:spPr>
          <a:xfrm>
            <a:off x="11420101" y="82473"/>
            <a:ext cx="622199" cy="622200"/>
          </a:xfrm>
          <a:prstGeom prst="rect">
            <a:avLst/>
          </a:prstGeom>
          <a:noFill/>
          <a:ln>
            <a:noFill/>
          </a:ln>
        </p:spPr>
      </p:pic>
      <p:sp>
        <p:nvSpPr>
          <p:cNvPr id="597" name="Google Shape;597;p47"/>
          <p:cNvSpPr/>
          <p:nvPr/>
        </p:nvSpPr>
        <p:spPr>
          <a:xfrm>
            <a:off x="0" y="6293825"/>
            <a:ext cx="12192000" cy="257700"/>
          </a:xfrm>
          <a:prstGeom prst="rect">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t>SPSS (PIE CHART)</a:t>
            </a:r>
            <a:endParaRPr b="1"/>
          </a:p>
        </p:txBody>
      </p:sp>
      <p:pic>
        <p:nvPicPr>
          <p:cNvPr id="598" name="Google Shape;598;p47"/>
          <p:cNvPicPr preferRelativeResize="0"/>
          <p:nvPr/>
        </p:nvPicPr>
        <p:blipFill>
          <a:blip r:embed="rId4">
            <a:alphaModFix/>
          </a:blip>
          <a:stretch>
            <a:fillRect/>
          </a:stretch>
        </p:blipFill>
        <p:spPr>
          <a:xfrm>
            <a:off x="152400" y="1621325"/>
            <a:ext cx="5198114" cy="4520099"/>
          </a:xfrm>
          <a:prstGeom prst="rect">
            <a:avLst/>
          </a:prstGeom>
          <a:noFill/>
          <a:ln>
            <a:noFill/>
          </a:ln>
        </p:spPr>
      </p:pic>
      <p:sp>
        <p:nvSpPr>
          <p:cNvPr id="599" name="Google Shape;599;p47"/>
          <p:cNvSpPr txBox="1"/>
          <p:nvPr/>
        </p:nvSpPr>
        <p:spPr>
          <a:xfrm>
            <a:off x="5751175" y="2480675"/>
            <a:ext cx="6132000" cy="2801400"/>
          </a:xfrm>
          <a:prstGeom prst="rect">
            <a:avLst/>
          </a:prstGeom>
          <a:noFill/>
          <a:ln>
            <a:noFill/>
          </a:ln>
        </p:spPr>
        <p:txBody>
          <a:bodyPr spcFirstLastPara="1" wrap="square" lIns="91425" tIns="91425" rIns="91425" bIns="91425" anchor="t" anchorCtr="0">
            <a:spAutoFit/>
          </a:bodyPr>
          <a:lstStyle/>
          <a:p>
            <a:pPr marL="0" marR="88900" lvl="0" indent="0" algn="just" rtl="0">
              <a:lnSpc>
                <a:spcPct val="150000"/>
              </a:lnSpc>
              <a:spcBef>
                <a:spcPts val="700"/>
              </a:spcBef>
              <a:spcAft>
                <a:spcPts val="0"/>
              </a:spcAft>
              <a:buNone/>
            </a:pPr>
            <a:r>
              <a:rPr lang="en-US" sz="2000">
                <a:solidFill>
                  <a:schemeClr val="accent1"/>
                </a:solidFill>
                <a:latin typeface="Times New Roman"/>
                <a:ea typeface="Times New Roman"/>
                <a:cs typeface="Times New Roman"/>
                <a:sym typeface="Times New Roman"/>
              </a:rPr>
              <a:t>Berdasarkan diagram di samping, dalam penelitian ini menunjukkan total responden yang mengisi kuesioner sebanyak 40 responden dengan masing-masing responden telah mengisi Usia dengan usia 19 – 21 Tahun persentasenya lebih dari 75% dan lainnya adalah 16 – 18 dan 22 – 24.</a:t>
            </a:r>
            <a:endParaRPr sz="2000">
              <a:solidFill>
                <a:schemeClr val="accent1"/>
              </a:solidFill>
              <a:latin typeface="Times New Roman"/>
              <a:ea typeface="Times New Roman"/>
              <a:cs typeface="Times New Roman"/>
              <a:sym typeface="Times New Roman"/>
            </a:endParaRPr>
          </a:p>
        </p:txBody>
      </p:sp>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603"/>
        <p:cNvGrpSpPr/>
        <p:nvPr/>
      </p:nvGrpSpPr>
      <p:grpSpPr>
        <a:xfrm>
          <a:off x="0" y="0"/>
          <a:ext cx="0" cy="0"/>
          <a:chOff x="0" y="0"/>
          <a:chExt cx="0" cy="0"/>
        </a:xfrm>
      </p:grpSpPr>
      <p:sp>
        <p:nvSpPr>
          <p:cNvPr id="604" name="Google Shape;604;p48"/>
          <p:cNvSpPr/>
          <p:nvPr/>
        </p:nvSpPr>
        <p:spPr>
          <a:xfrm>
            <a:off x="3903900" y="509825"/>
            <a:ext cx="4384200" cy="959100"/>
          </a:xfrm>
          <a:prstGeom prst="bevel">
            <a:avLst>
              <a:gd name="adj" fmla="val 125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8"/>
          <p:cNvSpPr txBox="1"/>
          <p:nvPr/>
        </p:nvSpPr>
        <p:spPr>
          <a:xfrm>
            <a:off x="3962700" y="704675"/>
            <a:ext cx="4266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solidFill>
                  <a:schemeClr val="accent1"/>
                </a:solidFill>
              </a:rPr>
              <a:t>Uji Validitas dan Reabilitas</a:t>
            </a:r>
            <a:endParaRPr sz="2500" b="1">
              <a:solidFill>
                <a:schemeClr val="accent1"/>
              </a:solidFill>
            </a:endParaRPr>
          </a:p>
        </p:txBody>
      </p:sp>
      <p:sp>
        <p:nvSpPr>
          <p:cNvPr id="606" name="Google Shape;606;p48"/>
          <p:cNvSpPr/>
          <p:nvPr/>
        </p:nvSpPr>
        <p:spPr>
          <a:xfrm>
            <a:off x="3512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8"/>
          <p:cNvSpPr/>
          <p:nvPr/>
        </p:nvSpPr>
        <p:spPr>
          <a:xfrm>
            <a:off x="3120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8"/>
          <p:cNvSpPr/>
          <p:nvPr/>
        </p:nvSpPr>
        <p:spPr>
          <a:xfrm>
            <a:off x="2729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8"/>
          <p:cNvSpPr/>
          <p:nvPr/>
        </p:nvSpPr>
        <p:spPr>
          <a:xfrm>
            <a:off x="2337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8"/>
          <p:cNvSpPr/>
          <p:nvPr/>
        </p:nvSpPr>
        <p:spPr>
          <a:xfrm>
            <a:off x="1946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8"/>
          <p:cNvSpPr/>
          <p:nvPr/>
        </p:nvSpPr>
        <p:spPr>
          <a:xfrm>
            <a:off x="1554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8"/>
          <p:cNvSpPr/>
          <p:nvPr/>
        </p:nvSpPr>
        <p:spPr>
          <a:xfrm>
            <a:off x="1163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8"/>
          <p:cNvSpPr/>
          <p:nvPr/>
        </p:nvSpPr>
        <p:spPr>
          <a:xfrm>
            <a:off x="771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8"/>
          <p:cNvSpPr/>
          <p:nvPr/>
        </p:nvSpPr>
        <p:spPr>
          <a:xfrm>
            <a:off x="380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8"/>
          <p:cNvSpPr/>
          <p:nvPr/>
        </p:nvSpPr>
        <p:spPr>
          <a:xfrm>
            <a:off x="-111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8"/>
          <p:cNvSpPr/>
          <p:nvPr/>
        </p:nvSpPr>
        <p:spPr>
          <a:xfrm>
            <a:off x="10245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8"/>
          <p:cNvSpPr/>
          <p:nvPr/>
        </p:nvSpPr>
        <p:spPr>
          <a:xfrm>
            <a:off x="9854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8"/>
          <p:cNvSpPr/>
          <p:nvPr/>
        </p:nvSpPr>
        <p:spPr>
          <a:xfrm>
            <a:off x="9462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8"/>
          <p:cNvSpPr/>
          <p:nvPr/>
        </p:nvSpPr>
        <p:spPr>
          <a:xfrm>
            <a:off x="9071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8"/>
          <p:cNvSpPr/>
          <p:nvPr/>
        </p:nvSpPr>
        <p:spPr>
          <a:xfrm>
            <a:off x="8679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8"/>
          <p:cNvSpPr/>
          <p:nvPr/>
        </p:nvSpPr>
        <p:spPr>
          <a:xfrm>
            <a:off x="8288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8"/>
          <p:cNvSpPr/>
          <p:nvPr/>
        </p:nvSpPr>
        <p:spPr>
          <a:xfrm>
            <a:off x="11811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8"/>
          <p:cNvSpPr/>
          <p:nvPr/>
        </p:nvSpPr>
        <p:spPr>
          <a:xfrm>
            <a:off x="11420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8"/>
          <p:cNvSpPr/>
          <p:nvPr/>
        </p:nvSpPr>
        <p:spPr>
          <a:xfrm>
            <a:off x="11028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8"/>
          <p:cNvSpPr/>
          <p:nvPr/>
        </p:nvSpPr>
        <p:spPr>
          <a:xfrm>
            <a:off x="10637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6" name="Google Shape;626;p48"/>
          <p:cNvPicPr preferRelativeResize="0"/>
          <p:nvPr/>
        </p:nvPicPr>
        <p:blipFill rotWithShape="1">
          <a:blip r:embed="rId3">
            <a:alphaModFix/>
          </a:blip>
          <a:srcRect/>
          <a:stretch/>
        </p:blipFill>
        <p:spPr>
          <a:xfrm>
            <a:off x="11420101" y="82473"/>
            <a:ext cx="622199" cy="622200"/>
          </a:xfrm>
          <a:prstGeom prst="rect">
            <a:avLst/>
          </a:prstGeom>
          <a:noFill/>
          <a:ln>
            <a:noFill/>
          </a:ln>
        </p:spPr>
      </p:pic>
      <p:sp>
        <p:nvSpPr>
          <p:cNvPr id="627" name="Google Shape;627;p48"/>
          <p:cNvSpPr/>
          <p:nvPr/>
        </p:nvSpPr>
        <p:spPr>
          <a:xfrm>
            <a:off x="0" y="6293825"/>
            <a:ext cx="12192000" cy="257700"/>
          </a:xfrm>
          <a:prstGeom prst="rect">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t>SPSS (PIE CHART)</a:t>
            </a:r>
            <a:endParaRPr b="1"/>
          </a:p>
        </p:txBody>
      </p:sp>
      <p:pic>
        <p:nvPicPr>
          <p:cNvPr id="628" name="Google Shape;628;p48"/>
          <p:cNvPicPr preferRelativeResize="0"/>
          <p:nvPr/>
        </p:nvPicPr>
        <p:blipFill>
          <a:blip r:embed="rId4">
            <a:alphaModFix/>
          </a:blip>
          <a:stretch>
            <a:fillRect/>
          </a:stretch>
        </p:blipFill>
        <p:spPr>
          <a:xfrm>
            <a:off x="152400" y="1621325"/>
            <a:ext cx="5720751" cy="4520099"/>
          </a:xfrm>
          <a:prstGeom prst="rect">
            <a:avLst/>
          </a:prstGeom>
          <a:noFill/>
          <a:ln>
            <a:noFill/>
          </a:ln>
        </p:spPr>
      </p:pic>
      <p:sp>
        <p:nvSpPr>
          <p:cNvPr id="629" name="Google Shape;629;p48"/>
          <p:cNvSpPr txBox="1"/>
          <p:nvPr/>
        </p:nvSpPr>
        <p:spPr>
          <a:xfrm>
            <a:off x="6328250" y="2419650"/>
            <a:ext cx="5483400" cy="26475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2000">
                <a:solidFill>
                  <a:schemeClr val="accent1"/>
                </a:solidFill>
                <a:latin typeface="Times New Roman"/>
                <a:ea typeface="Times New Roman"/>
                <a:cs typeface="Times New Roman"/>
                <a:sym typeface="Times New Roman"/>
              </a:rPr>
              <a:t>Berdasarkan diagram di samping, dalam penelitian ini menunjukkan total responden yang mengisi kuesioner sebanyak 40 responden dengan masing-masing responden telah mengisi Instansi dengan persentase Instansi dari UPN Veteran Jakarta lebih dari 75% dan lainnya terdapat dari Universitas Diponegoro, Universitas Negeri Jakarta, dan lain-lainnya.</a:t>
            </a:r>
            <a:endParaRPr sz="2000">
              <a:solidFill>
                <a:schemeClr val="accent1"/>
              </a:solidFill>
            </a:endParaRPr>
          </a:p>
        </p:txBody>
      </p:sp>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633"/>
        <p:cNvGrpSpPr/>
        <p:nvPr/>
      </p:nvGrpSpPr>
      <p:grpSpPr>
        <a:xfrm>
          <a:off x="0" y="0"/>
          <a:ext cx="0" cy="0"/>
          <a:chOff x="0" y="0"/>
          <a:chExt cx="0" cy="0"/>
        </a:xfrm>
      </p:grpSpPr>
      <p:sp>
        <p:nvSpPr>
          <p:cNvPr id="634" name="Google Shape;634;p49"/>
          <p:cNvSpPr/>
          <p:nvPr/>
        </p:nvSpPr>
        <p:spPr>
          <a:xfrm>
            <a:off x="3903900" y="509825"/>
            <a:ext cx="4384200" cy="959100"/>
          </a:xfrm>
          <a:prstGeom prst="bevel">
            <a:avLst>
              <a:gd name="adj" fmla="val 125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9"/>
          <p:cNvSpPr txBox="1"/>
          <p:nvPr/>
        </p:nvSpPr>
        <p:spPr>
          <a:xfrm>
            <a:off x="3962700" y="704675"/>
            <a:ext cx="4266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solidFill>
                  <a:schemeClr val="accent1"/>
                </a:solidFill>
              </a:rPr>
              <a:t>Uji Validitas dan Reabilitas</a:t>
            </a:r>
            <a:endParaRPr sz="2500" b="1">
              <a:solidFill>
                <a:schemeClr val="accent1"/>
              </a:solidFill>
            </a:endParaRPr>
          </a:p>
        </p:txBody>
      </p:sp>
      <p:sp>
        <p:nvSpPr>
          <p:cNvPr id="636" name="Google Shape;636;p49"/>
          <p:cNvSpPr/>
          <p:nvPr/>
        </p:nvSpPr>
        <p:spPr>
          <a:xfrm>
            <a:off x="3512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9"/>
          <p:cNvSpPr/>
          <p:nvPr/>
        </p:nvSpPr>
        <p:spPr>
          <a:xfrm>
            <a:off x="3120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9"/>
          <p:cNvSpPr/>
          <p:nvPr/>
        </p:nvSpPr>
        <p:spPr>
          <a:xfrm>
            <a:off x="2729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9"/>
          <p:cNvSpPr/>
          <p:nvPr/>
        </p:nvSpPr>
        <p:spPr>
          <a:xfrm>
            <a:off x="2337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9"/>
          <p:cNvSpPr/>
          <p:nvPr/>
        </p:nvSpPr>
        <p:spPr>
          <a:xfrm>
            <a:off x="1946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9"/>
          <p:cNvSpPr/>
          <p:nvPr/>
        </p:nvSpPr>
        <p:spPr>
          <a:xfrm>
            <a:off x="1554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9"/>
          <p:cNvSpPr/>
          <p:nvPr/>
        </p:nvSpPr>
        <p:spPr>
          <a:xfrm>
            <a:off x="1163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9"/>
          <p:cNvSpPr/>
          <p:nvPr/>
        </p:nvSpPr>
        <p:spPr>
          <a:xfrm>
            <a:off x="771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9"/>
          <p:cNvSpPr/>
          <p:nvPr/>
        </p:nvSpPr>
        <p:spPr>
          <a:xfrm>
            <a:off x="380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9"/>
          <p:cNvSpPr/>
          <p:nvPr/>
        </p:nvSpPr>
        <p:spPr>
          <a:xfrm>
            <a:off x="-111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9"/>
          <p:cNvSpPr/>
          <p:nvPr/>
        </p:nvSpPr>
        <p:spPr>
          <a:xfrm>
            <a:off x="10245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9"/>
          <p:cNvSpPr/>
          <p:nvPr/>
        </p:nvSpPr>
        <p:spPr>
          <a:xfrm>
            <a:off x="9854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9"/>
          <p:cNvSpPr/>
          <p:nvPr/>
        </p:nvSpPr>
        <p:spPr>
          <a:xfrm>
            <a:off x="9462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9"/>
          <p:cNvSpPr/>
          <p:nvPr/>
        </p:nvSpPr>
        <p:spPr>
          <a:xfrm>
            <a:off x="9071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9"/>
          <p:cNvSpPr/>
          <p:nvPr/>
        </p:nvSpPr>
        <p:spPr>
          <a:xfrm>
            <a:off x="8679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9"/>
          <p:cNvSpPr/>
          <p:nvPr/>
        </p:nvSpPr>
        <p:spPr>
          <a:xfrm>
            <a:off x="8288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9"/>
          <p:cNvSpPr/>
          <p:nvPr/>
        </p:nvSpPr>
        <p:spPr>
          <a:xfrm>
            <a:off x="11811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9"/>
          <p:cNvSpPr/>
          <p:nvPr/>
        </p:nvSpPr>
        <p:spPr>
          <a:xfrm>
            <a:off x="11420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9"/>
          <p:cNvSpPr/>
          <p:nvPr/>
        </p:nvSpPr>
        <p:spPr>
          <a:xfrm>
            <a:off x="11028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9"/>
          <p:cNvSpPr/>
          <p:nvPr/>
        </p:nvSpPr>
        <p:spPr>
          <a:xfrm>
            <a:off x="10637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6" name="Google Shape;656;p49"/>
          <p:cNvPicPr preferRelativeResize="0"/>
          <p:nvPr/>
        </p:nvPicPr>
        <p:blipFill rotWithShape="1">
          <a:blip r:embed="rId3">
            <a:alphaModFix/>
          </a:blip>
          <a:srcRect/>
          <a:stretch/>
        </p:blipFill>
        <p:spPr>
          <a:xfrm>
            <a:off x="11420101" y="82473"/>
            <a:ext cx="622199" cy="622200"/>
          </a:xfrm>
          <a:prstGeom prst="rect">
            <a:avLst/>
          </a:prstGeom>
          <a:noFill/>
          <a:ln>
            <a:noFill/>
          </a:ln>
        </p:spPr>
      </p:pic>
      <p:sp>
        <p:nvSpPr>
          <p:cNvPr id="657" name="Google Shape;657;p49"/>
          <p:cNvSpPr/>
          <p:nvPr/>
        </p:nvSpPr>
        <p:spPr>
          <a:xfrm>
            <a:off x="0" y="6293825"/>
            <a:ext cx="12192000" cy="257700"/>
          </a:xfrm>
          <a:prstGeom prst="rect">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t>SPSS (</a:t>
            </a:r>
            <a:r>
              <a:rPr lang="en-US" sz="1200" b="1">
                <a:solidFill>
                  <a:schemeClr val="dk1"/>
                </a:solidFill>
                <a:latin typeface="Times New Roman"/>
                <a:ea typeface="Times New Roman"/>
                <a:cs typeface="Times New Roman"/>
                <a:sym typeface="Times New Roman"/>
              </a:rPr>
              <a:t>DESCRIPTIVE STATISTICS)</a:t>
            </a:r>
            <a:endParaRPr b="1"/>
          </a:p>
        </p:txBody>
      </p:sp>
      <p:pic>
        <p:nvPicPr>
          <p:cNvPr id="658" name="Google Shape;658;p49"/>
          <p:cNvPicPr preferRelativeResize="0"/>
          <p:nvPr/>
        </p:nvPicPr>
        <p:blipFill>
          <a:blip r:embed="rId4">
            <a:alphaModFix/>
          </a:blip>
          <a:stretch>
            <a:fillRect/>
          </a:stretch>
        </p:blipFill>
        <p:spPr>
          <a:xfrm>
            <a:off x="136450" y="1808075"/>
            <a:ext cx="3100325" cy="3951750"/>
          </a:xfrm>
          <a:prstGeom prst="rect">
            <a:avLst/>
          </a:prstGeom>
          <a:noFill/>
          <a:ln>
            <a:noFill/>
          </a:ln>
        </p:spPr>
      </p:pic>
      <p:pic>
        <p:nvPicPr>
          <p:cNvPr id="659" name="Google Shape;659;p49"/>
          <p:cNvPicPr preferRelativeResize="0"/>
          <p:nvPr/>
        </p:nvPicPr>
        <p:blipFill>
          <a:blip r:embed="rId5">
            <a:alphaModFix/>
          </a:blip>
          <a:stretch>
            <a:fillRect/>
          </a:stretch>
        </p:blipFill>
        <p:spPr>
          <a:xfrm>
            <a:off x="3321687" y="2488150"/>
            <a:ext cx="3100325" cy="2591595"/>
          </a:xfrm>
          <a:prstGeom prst="rect">
            <a:avLst/>
          </a:prstGeom>
          <a:noFill/>
          <a:ln>
            <a:noFill/>
          </a:ln>
        </p:spPr>
      </p:pic>
      <p:sp>
        <p:nvSpPr>
          <p:cNvPr id="660" name="Google Shape;660;p49"/>
          <p:cNvSpPr txBox="1"/>
          <p:nvPr/>
        </p:nvSpPr>
        <p:spPr>
          <a:xfrm>
            <a:off x="6772075" y="2768000"/>
            <a:ext cx="5168400" cy="2031900"/>
          </a:xfrm>
          <a:prstGeom prst="rect">
            <a:avLst/>
          </a:prstGeom>
          <a:noFill/>
          <a:ln>
            <a:noFill/>
          </a:ln>
        </p:spPr>
        <p:txBody>
          <a:bodyPr spcFirstLastPara="1" wrap="square" lIns="91425" tIns="91425" rIns="91425" bIns="91425" anchor="t" anchorCtr="0">
            <a:spAutoFit/>
          </a:bodyPr>
          <a:lstStyle/>
          <a:p>
            <a:pPr marL="0" lvl="0" indent="0" algn="just" rtl="0">
              <a:lnSpc>
                <a:spcPct val="85000"/>
              </a:lnSpc>
              <a:spcBef>
                <a:spcPts val="0"/>
              </a:spcBef>
              <a:spcAft>
                <a:spcPts val="0"/>
              </a:spcAft>
              <a:buNone/>
            </a:pPr>
            <a:r>
              <a:rPr lang="en-US" sz="2000">
                <a:solidFill>
                  <a:schemeClr val="accent1"/>
                </a:solidFill>
                <a:latin typeface="Times New Roman"/>
                <a:ea typeface="Times New Roman"/>
                <a:cs typeface="Times New Roman"/>
                <a:sym typeface="Times New Roman"/>
              </a:rPr>
              <a:t>Berdasarkan tabel di samping, dalam penelitian ini menunjukkan total responden yang mengisi kuesioner sebanyak 40 responden dengan N </a:t>
            </a:r>
            <a:r>
              <a:rPr lang="en-US" sz="2000" i="1">
                <a:solidFill>
                  <a:schemeClr val="accent1"/>
                </a:solidFill>
                <a:latin typeface="Times New Roman"/>
                <a:ea typeface="Times New Roman"/>
                <a:cs typeface="Times New Roman"/>
                <a:sym typeface="Times New Roman"/>
              </a:rPr>
              <a:t>listwise </a:t>
            </a:r>
            <a:r>
              <a:rPr lang="en-US" sz="2000">
                <a:solidFill>
                  <a:schemeClr val="accent1"/>
                </a:solidFill>
                <a:latin typeface="Times New Roman"/>
                <a:ea typeface="Times New Roman"/>
                <a:cs typeface="Times New Roman"/>
                <a:sym typeface="Times New Roman"/>
              </a:rPr>
              <a:t>sebanyak 40, maka responden yang mengisi kuesioner valid dengan persentase 100%.</a:t>
            </a:r>
            <a:endParaRPr sz="2000">
              <a:solidFill>
                <a:schemeClr val="accent1"/>
              </a:solidFill>
              <a:latin typeface="Times New Roman"/>
              <a:ea typeface="Times New Roman"/>
              <a:cs typeface="Times New Roman"/>
              <a:sym typeface="Times New Roman"/>
            </a:endParaRPr>
          </a:p>
        </p:txBody>
      </p:sp>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664"/>
        <p:cNvGrpSpPr/>
        <p:nvPr/>
      </p:nvGrpSpPr>
      <p:grpSpPr>
        <a:xfrm>
          <a:off x="0" y="0"/>
          <a:ext cx="0" cy="0"/>
          <a:chOff x="0" y="0"/>
          <a:chExt cx="0" cy="0"/>
        </a:xfrm>
      </p:grpSpPr>
      <p:sp>
        <p:nvSpPr>
          <p:cNvPr id="665" name="Google Shape;665;p50"/>
          <p:cNvSpPr/>
          <p:nvPr/>
        </p:nvSpPr>
        <p:spPr>
          <a:xfrm>
            <a:off x="3903900" y="509825"/>
            <a:ext cx="4384200" cy="959100"/>
          </a:xfrm>
          <a:prstGeom prst="bevel">
            <a:avLst>
              <a:gd name="adj" fmla="val 125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0"/>
          <p:cNvSpPr txBox="1"/>
          <p:nvPr/>
        </p:nvSpPr>
        <p:spPr>
          <a:xfrm>
            <a:off x="3962700" y="704675"/>
            <a:ext cx="4266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solidFill>
                  <a:schemeClr val="accent1"/>
                </a:solidFill>
              </a:rPr>
              <a:t>Uji Validitas dan Reabilitas</a:t>
            </a:r>
            <a:endParaRPr sz="2500" b="1">
              <a:solidFill>
                <a:schemeClr val="accent1"/>
              </a:solidFill>
            </a:endParaRPr>
          </a:p>
        </p:txBody>
      </p:sp>
      <p:sp>
        <p:nvSpPr>
          <p:cNvPr id="667" name="Google Shape;667;p50"/>
          <p:cNvSpPr/>
          <p:nvPr/>
        </p:nvSpPr>
        <p:spPr>
          <a:xfrm>
            <a:off x="3512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0"/>
          <p:cNvSpPr/>
          <p:nvPr/>
        </p:nvSpPr>
        <p:spPr>
          <a:xfrm>
            <a:off x="3120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0"/>
          <p:cNvSpPr/>
          <p:nvPr/>
        </p:nvSpPr>
        <p:spPr>
          <a:xfrm>
            <a:off x="2729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0"/>
          <p:cNvSpPr/>
          <p:nvPr/>
        </p:nvSpPr>
        <p:spPr>
          <a:xfrm>
            <a:off x="2337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0"/>
          <p:cNvSpPr/>
          <p:nvPr/>
        </p:nvSpPr>
        <p:spPr>
          <a:xfrm>
            <a:off x="1946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0"/>
          <p:cNvSpPr/>
          <p:nvPr/>
        </p:nvSpPr>
        <p:spPr>
          <a:xfrm>
            <a:off x="1554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0"/>
          <p:cNvSpPr/>
          <p:nvPr/>
        </p:nvSpPr>
        <p:spPr>
          <a:xfrm>
            <a:off x="1163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0"/>
          <p:cNvSpPr/>
          <p:nvPr/>
        </p:nvSpPr>
        <p:spPr>
          <a:xfrm>
            <a:off x="771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0"/>
          <p:cNvSpPr/>
          <p:nvPr/>
        </p:nvSpPr>
        <p:spPr>
          <a:xfrm>
            <a:off x="380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0"/>
          <p:cNvSpPr/>
          <p:nvPr/>
        </p:nvSpPr>
        <p:spPr>
          <a:xfrm>
            <a:off x="-111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0"/>
          <p:cNvSpPr/>
          <p:nvPr/>
        </p:nvSpPr>
        <p:spPr>
          <a:xfrm>
            <a:off x="10245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0"/>
          <p:cNvSpPr/>
          <p:nvPr/>
        </p:nvSpPr>
        <p:spPr>
          <a:xfrm>
            <a:off x="9854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0"/>
          <p:cNvSpPr/>
          <p:nvPr/>
        </p:nvSpPr>
        <p:spPr>
          <a:xfrm>
            <a:off x="9462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0"/>
          <p:cNvSpPr/>
          <p:nvPr/>
        </p:nvSpPr>
        <p:spPr>
          <a:xfrm>
            <a:off x="9071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0"/>
          <p:cNvSpPr/>
          <p:nvPr/>
        </p:nvSpPr>
        <p:spPr>
          <a:xfrm>
            <a:off x="8679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0"/>
          <p:cNvSpPr/>
          <p:nvPr/>
        </p:nvSpPr>
        <p:spPr>
          <a:xfrm>
            <a:off x="8288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0"/>
          <p:cNvSpPr/>
          <p:nvPr/>
        </p:nvSpPr>
        <p:spPr>
          <a:xfrm>
            <a:off x="11811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0"/>
          <p:cNvSpPr/>
          <p:nvPr/>
        </p:nvSpPr>
        <p:spPr>
          <a:xfrm>
            <a:off x="11420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0"/>
          <p:cNvSpPr/>
          <p:nvPr/>
        </p:nvSpPr>
        <p:spPr>
          <a:xfrm>
            <a:off x="11028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0"/>
          <p:cNvSpPr/>
          <p:nvPr/>
        </p:nvSpPr>
        <p:spPr>
          <a:xfrm>
            <a:off x="10637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7" name="Google Shape;687;p50"/>
          <p:cNvPicPr preferRelativeResize="0"/>
          <p:nvPr/>
        </p:nvPicPr>
        <p:blipFill rotWithShape="1">
          <a:blip r:embed="rId3">
            <a:alphaModFix/>
          </a:blip>
          <a:srcRect/>
          <a:stretch/>
        </p:blipFill>
        <p:spPr>
          <a:xfrm>
            <a:off x="11420101" y="82473"/>
            <a:ext cx="622199" cy="622200"/>
          </a:xfrm>
          <a:prstGeom prst="rect">
            <a:avLst/>
          </a:prstGeom>
          <a:noFill/>
          <a:ln>
            <a:noFill/>
          </a:ln>
        </p:spPr>
      </p:pic>
      <p:sp>
        <p:nvSpPr>
          <p:cNvPr id="688" name="Google Shape;688;p50"/>
          <p:cNvSpPr/>
          <p:nvPr/>
        </p:nvSpPr>
        <p:spPr>
          <a:xfrm>
            <a:off x="0" y="6293825"/>
            <a:ext cx="12192000" cy="257700"/>
          </a:xfrm>
          <a:prstGeom prst="rect">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t>SPSS (</a:t>
            </a:r>
            <a:r>
              <a:rPr lang="en-US" sz="1200" b="1">
                <a:solidFill>
                  <a:schemeClr val="dk1"/>
                </a:solidFill>
                <a:latin typeface="Times New Roman"/>
                <a:ea typeface="Times New Roman"/>
                <a:cs typeface="Times New Roman"/>
                <a:sym typeface="Times New Roman"/>
              </a:rPr>
              <a:t>REABILITAS DAN VALIDITAS DATA)</a:t>
            </a:r>
            <a:endParaRPr b="1"/>
          </a:p>
        </p:txBody>
      </p:sp>
      <p:pic>
        <p:nvPicPr>
          <p:cNvPr id="689" name="Google Shape;689;p50"/>
          <p:cNvPicPr preferRelativeResize="0"/>
          <p:nvPr/>
        </p:nvPicPr>
        <p:blipFill>
          <a:blip r:embed="rId4">
            <a:alphaModFix/>
          </a:blip>
          <a:stretch>
            <a:fillRect/>
          </a:stretch>
        </p:blipFill>
        <p:spPr>
          <a:xfrm>
            <a:off x="135300" y="2843150"/>
            <a:ext cx="6362700" cy="2076450"/>
          </a:xfrm>
          <a:prstGeom prst="rect">
            <a:avLst/>
          </a:prstGeom>
          <a:noFill/>
          <a:ln>
            <a:noFill/>
          </a:ln>
        </p:spPr>
      </p:pic>
      <p:sp>
        <p:nvSpPr>
          <p:cNvPr id="690" name="Google Shape;690;p50"/>
          <p:cNvSpPr txBox="1"/>
          <p:nvPr/>
        </p:nvSpPr>
        <p:spPr>
          <a:xfrm>
            <a:off x="6854100" y="2585300"/>
            <a:ext cx="5188200" cy="2801400"/>
          </a:xfrm>
          <a:prstGeom prst="rect">
            <a:avLst/>
          </a:prstGeom>
          <a:noFill/>
          <a:ln>
            <a:noFill/>
          </a:ln>
        </p:spPr>
        <p:txBody>
          <a:bodyPr spcFirstLastPara="1" wrap="square" lIns="91425" tIns="91425" rIns="91425" bIns="91425" anchor="t" anchorCtr="0">
            <a:spAutoFit/>
          </a:bodyPr>
          <a:lstStyle/>
          <a:p>
            <a:pPr marL="0" marR="88900" lvl="0" indent="0" algn="just" rtl="0">
              <a:lnSpc>
                <a:spcPct val="150000"/>
              </a:lnSpc>
              <a:spcBef>
                <a:spcPts val="500"/>
              </a:spcBef>
              <a:spcAft>
                <a:spcPts val="0"/>
              </a:spcAft>
              <a:buNone/>
            </a:pPr>
            <a:r>
              <a:rPr lang="en-US" sz="2000">
                <a:solidFill>
                  <a:schemeClr val="accent1"/>
                </a:solidFill>
                <a:latin typeface="Times New Roman"/>
                <a:ea typeface="Times New Roman"/>
                <a:cs typeface="Times New Roman"/>
                <a:sym typeface="Times New Roman"/>
              </a:rPr>
              <a:t>Berdasarkan tabel di samping, dalam penelitian ini menunjukkan total responden yang mengisi kuesioner sebanyak 40 responden dengan </a:t>
            </a:r>
            <a:r>
              <a:rPr lang="en-US" sz="2000" i="1">
                <a:solidFill>
                  <a:schemeClr val="accent1"/>
                </a:solidFill>
                <a:latin typeface="Times New Roman"/>
                <a:ea typeface="Times New Roman"/>
                <a:cs typeface="Times New Roman"/>
                <a:sym typeface="Times New Roman"/>
              </a:rPr>
              <a:t>cases </a:t>
            </a:r>
            <a:r>
              <a:rPr lang="en-US" sz="2000">
                <a:solidFill>
                  <a:schemeClr val="accent1"/>
                </a:solidFill>
                <a:latin typeface="Times New Roman"/>
                <a:ea typeface="Times New Roman"/>
                <a:cs typeface="Times New Roman"/>
                <a:sym typeface="Times New Roman"/>
              </a:rPr>
              <a:t>yang valid sebesar 100%, masing-masing responden telah mengisi pertanyaan dengan persentase 100%.</a:t>
            </a:r>
            <a:endParaRPr sz="2000">
              <a:solidFill>
                <a:schemeClr val="accent1"/>
              </a:solidFill>
              <a:latin typeface="Times New Roman"/>
              <a:ea typeface="Times New Roman"/>
              <a:cs typeface="Times New Roman"/>
              <a:sym typeface="Times New Roman"/>
            </a:endParaRPr>
          </a:p>
        </p:txBody>
      </p:sp>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694"/>
        <p:cNvGrpSpPr/>
        <p:nvPr/>
      </p:nvGrpSpPr>
      <p:grpSpPr>
        <a:xfrm>
          <a:off x="0" y="0"/>
          <a:ext cx="0" cy="0"/>
          <a:chOff x="0" y="0"/>
          <a:chExt cx="0" cy="0"/>
        </a:xfrm>
      </p:grpSpPr>
      <p:sp>
        <p:nvSpPr>
          <p:cNvPr id="695" name="Google Shape;695;p51"/>
          <p:cNvSpPr/>
          <p:nvPr/>
        </p:nvSpPr>
        <p:spPr>
          <a:xfrm>
            <a:off x="3903900" y="509825"/>
            <a:ext cx="4384200" cy="959100"/>
          </a:xfrm>
          <a:prstGeom prst="bevel">
            <a:avLst>
              <a:gd name="adj" fmla="val 125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1"/>
          <p:cNvSpPr txBox="1"/>
          <p:nvPr/>
        </p:nvSpPr>
        <p:spPr>
          <a:xfrm>
            <a:off x="3962700" y="704675"/>
            <a:ext cx="4266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solidFill>
                  <a:schemeClr val="accent1"/>
                </a:solidFill>
              </a:rPr>
              <a:t>Uji Validitas dan Reabilitas</a:t>
            </a:r>
            <a:endParaRPr sz="2500" b="1">
              <a:solidFill>
                <a:schemeClr val="accent1"/>
              </a:solidFill>
            </a:endParaRPr>
          </a:p>
        </p:txBody>
      </p:sp>
      <p:sp>
        <p:nvSpPr>
          <p:cNvPr id="697" name="Google Shape;697;p51"/>
          <p:cNvSpPr/>
          <p:nvPr/>
        </p:nvSpPr>
        <p:spPr>
          <a:xfrm>
            <a:off x="3512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1"/>
          <p:cNvSpPr/>
          <p:nvPr/>
        </p:nvSpPr>
        <p:spPr>
          <a:xfrm>
            <a:off x="3120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1"/>
          <p:cNvSpPr/>
          <p:nvPr/>
        </p:nvSpPr>
        <p:spPr>
          <a:xfrm>
            <a:off x="2729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1"/>
          <p:cNvSpPr/>
          <p:nvPr/>
        </p:nvSpPr>
        <p:spPr>
          <a:xfrm>
            <a:off x="2337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1"/>
          <p:cNvSpPr/>
          <p:nvPr/>
        </p:nvSpPr>
        <p:spPr>
          <a:xfrm>
            <a:off x="1946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1"/>
          <p:cNvSpPr/>
          <p:nvPr/>
        </p:nvSpPr>
        <p:spPr>
          <a:xfrm>
            <a:off x="1554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1"/>
          <p:cNvSpPr/>
          <p:nvPr/>
        </p:nvSpPr>
        <p:spPr>
          <a:xfrm>
            <a:off x="1163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1"/>
          <p:cNvSpPr/>
          <p:nvPr/>
        </p:nvSpPr>
        <p:spPr>
          <a:xfrm>
            <a:off x="771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1"/>
          <p:cNvSpPr/>
          <p:nvPr/>
        </p:nvSpPr>
        <p:spPr>
          <a:xfrm>
            <a:off x="380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1"/>
          <p:cNvSpPr/>
          <p:nvPr/>
        </p:nvSpPr>
        <p:spPr>
          <a:xfrm>
            <a:off x="-111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1"/>
          <p:cNvSpPr/>
          <p:nvPr/>
        </p:nvSpPr>
        <p:spPr>
          <a:xfrm>
            <a:off x="10245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1"/>
          <p:cNvSpPr/>
          <p:nvPr/>
        </p:nvSpPr>
        <p:spPr>
          <a:xfrm>
            <a:off x="9854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1"/>
          <p:cNvSpPr/>
          <p:nvPr/>
        </p:nvSpPr>
        <p:spPr>
          <a:xfrm>
            <a:off x="9462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1"/>
          <p:cNvSpPr/>
          <p:nvPr/>
        </p:nvSpPr>
        <p:spPr>
          <a:xfrm>
            <a:off x="9071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1"/>
          <p:cNvSpPr/>
          <p:nvPr/>
        </p:nvSpPr>
        <p:spPr>
          <a:xfrm>
            <a:off x="8679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1"/>
          <p:cNvSpPr/>
          <p:nvPr/>
        </p:nvSpPr>
        <p:spPr>
          <a:xfrm>
            <a:off x="8288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1"/>
          <p:cNvSpPr/>
          <p:nvPr/>
        </p:nvSpPr>
        <p:spPr>
          <a:xfrm>
            <a:off x="11811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1"/>
          <p:cNvSpPr/>
          <p:nvPr/>
        </p:nvSpPr>
        <p:spPr>
          <a:xfrm>
            <a:off x="11420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1"/>
          <p:cNvSpPr/>
          <p:nvPr/>
        </p:nvSpPr>
        <p:spPr>
          <a:xfrm>
            <a:off x="11028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1"/>
          <p:cNvSpPr/>
          <p:nvPr/>
        </p:nvSpPr>
        <p:spPr>
          <a:xfrm>
            <a:off x="10637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7" name="Google Shape;717;p51"/>
          <p:cNvPicPr preferRelativeResize="0"/>
          <p:nvPr/>
        </p:nvPicPr>
        <p:blipFill rotWithShape="1">
          <a:blip r:embed="rId3">
            <a:alphaModFix/>
          </a:blip>
          <a:srcRect/>
          <a:stretch/>
        </p:blipFill>
        <p:spPr>
          <a:xfrm>
            <a:off x="11420101" y="82473"/>
            <a:ext cx="622199" cy="622200"/>
          </a:xfrm>
          <a:prstGeom prst="rect">
            <a:avLst/>
          </a:prstGeom>
          <a:noFill/>
          <a:ln>
            <a:noFill/>
          </a:ln>
        </p:spPr>
      </p:pic>
      <p:sp>
        <p:nvSpPr>
          <p:cNvPr id="718" name="Google Shape;718;p51"/>
          <p:cNvSpPr/>
          <p:nvPr/>
        </p:nvSpPr>
        <p:spPr>
          <a:xfrm>
            <a:off x="0" y="6293825"/>
            <a:ext cx="12192000" cy="257700"/>
          </a:xfrm>
          <a:prstGeom prst="rect">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t>SPSS (</a:t>
            </a:r>
            <a:r>
              <a:rPr lang="en-US" sz="1200" b="1">
                <a:solidFill>
                  <a:schemeClr val="dk1"/>
                </a:solidFill>
                <a:latin typeface="Times New Roman"/>
                <a:ea typeface="Times New Roman"/>
                <a:cs typeface="Times New Roman"/>
                <a:sym typeface="Times New Roman"/>
              </a:rPr>
              <a:t>REABILITAS DAN VALIDITAS DATA)</a:t>
            </a:r>
            <a:endParaRPr b="1"/>
          </a:p>
        </p:txBody>
      </p:sp>
      <p:pic>
        <p:nvPicPr>
          <p:cNvPr id="719" name="Google Shape;719;p51"/>
          <p:cNvPicPr preferRelativeResize="0"/>
          <p:nvPr/>
        </p:nvPicPr>
        <p:blipFill>
          <a:blip r:embed="rId4">
            <a:alphaModFix/>
          </a:blip>
          <a:stretch>
            <a:fillRect/>
          </a:stretch>
        </p:blipFill>
        <p:spPr>
          <a:xfrm>
            <a:off x="192450" y="2853125"/>
            <a:ext cx="6248400" cy="1600200"/>
          </a:xfrm>
          <a:prstGeom prst="rect">
            <a:avLst/>
          </a:prstGeom>
          <a:noFill/>
          <a:ln>
            <a:noFill/>
          </a:ln>
        </p:spPr>
      </p:pic>
      <p:sp>
        <p:nvSpPr>
          <p:cNvPr id="720" name="Google Shape;720;p51"/>
          <p:cNvSpPr txBox="1"/>
          <p:nvPr/>
        </p:nvSpPr>
        <p:spPr>
          <a:xfrm>
            <a:off x="6700525" y="2104650"/>
            <a:ext cx="5240100" cy="3263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2000">
                <a:solidFill>
                  <a:schemeClr val="accent1"/>
                </a:solidFill>
                <a:latin typeface="Times New Roman"/>
                <a:ea typeface="Times New Roman"/>
                <a:cs typeface="Times New Roman"/>
                <a:sym typeface="Times New Roman"/>
              </a:rPr>
              <a:t>Berdasarkan tabel di samping, dalam penelitian ini menunjukkan nilai Cronbach’s Alpha adalah 0.920. Cronbach’s Alpha merupakan sebuah ukuran keandalan yang memiliki nilai berkisar dari nol sampai satu (Hair </a:t>
            </a:r>
            <a:r>
              <a:rPr lang="en-US" sz="2000" i="1">
                <a:solidFill>
                  <a:schemeClr val="accent1"/>
                </a:solidFill>
                <a:latin typeface="Times New Roman"/>
                <a:ea typeface="Times New Roman"/>
                <a:cs typeface="Times New Roman"/>
                <a:sym typeface="Times New Roman"/>
              </a:rPr>
              <a:t>et al</a:t>
            </a:r>
            <a:r>
              <a:rPr lang="en-US" sz="2000">
                <a:solidFill>
                  <a:schemeClr val="accent1"/>
                </a:solidFill>
                <a:latin typeface="Times New Roman"/>
                <a:ea typeface="Times New Roman"/>
                <a:cs typeface="Times New Roman"/>
                <a:sym typeface="Times New Roman"/>
              </a:rPr>
              <a:t>., 2010: 92). Menurut Eisingerich dan Rubera (2010: 27) nilai tingkat keandalan Cronbach’s Alpha minimum adalah 0,70. Dengan menunjukkan nilai tersebut, maka tingkat keandalan </a:t>
            </a:r>
            <a:r>
              <a:rPr lang="en-US" sz="2000" i="1">
                <a:solidFill>
                  <a:schemeClr val="accent1"/>
                </a:solidFill>
                <a:latin typeface="Times New Roman"/>
                <a:ea typeface="Times New Roman"/>
                <a:cs typeface="Times New Roman"/>
                <a:sym typeface="Times New Roman"/>
              </a:rPr>
              <a:t>website </a:t>
            </a:r>
            <a:r>
              <a:rPr lang="en-US" sz="2000">
                <a:solidFill>
                  <a:schemeClr val="accent1"/>
                </a:solidFill>
                <a:latin typeface="Times New Roman"/>
                <a:ea typeface="Times New Roman"/>
                <a:cs typeface="Times New Roman"/>
                <a:sym typeface="Times New Roman"/>
              </a:rPr>
              <a:t>adalah sangat andal.</a:t>
            </a:r>
            <a:endParaRPr sz="2000">
              <a:solidFill>
                <a:schemeClr val="accent1"/>
              </a:solidFill>
            </a:endParaRPr>
          </a:p>
        </p:txBody>
      </p:sp>
    </p:spTree>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724"/>
        <p:cNvGrpSpPr/>
        <p:nvPr/>
      </p:nvGrpSpPr>
      <p:grpSpPr>
        <a:xfrm>
          <a:off x="0" y="0"/>
          <a:ext cx="0" cy="0"/>
          <a:chOff x="0" y="0"/>
          <a:chExt cx="0" cy="0"/>
        </a:xfrm>
      </p:grpSpPr>
      <p:sp>
        <p:nvSpPr>
          <p:cNvPr id="725" name="Google Shape;725;p52"/>
          <p:cNvSpPr/>
          <p:nvPr/>
        </p:nvSpPr>
        <p:spPr>
          <a:xfrm>
            <a:off x="3903900" y="509825"/>
            <a:ext cx="4384200" cy="959100"/>
          </a:xfrm>
          <a:prstGeom prst="bevel">
            <a:avLst>
              <a:gd name="adj" fmla="val 125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2"/>
          <p:cNvSpPr txBox="1"/>
          <p:nvPr/>
        </p:nvSpPr>
        <p:spPr>
          <a:xfrm>
            <a:off x="3962700" y="704675"/>
            <a:ext cx="4266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solidFill>
                  <a:schemeClr val="accent1"/>
                </a:solidFill>
              </a:rPr>
              <a:t>Uji Validitas dan Reabilitas</a:t>
            </a:r>
            <a:endParaRPr sz="2500" b="1">
              <a:solidFill>
                <a:schemeClr val="accent1"/>
              </a:solidFill>
            </a:endParaRPr>
          </a:p>
        </p:txBody>
      </p:sp>
      <p:sp>
        <p:nvSpPr>
          <p:cNvPr id="727" name="Google Shape;727;p52"/>
          <p:cNvSpPr/>
          <p:nvPr/>
        </p:nvSpPr>
        <p:spPr>
          <a:xfrm>
            <a:off x="3512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2"/>
          <p:cNvSpPr/>
          <p:nvPr/>
        </p:nvSpPr>
        <p:spPr>
          <a:xfrm>
            <a:off x="3120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2"/>
          <p:cNvSpPr/>
          <p:nvPr/>
        </p:nvSpPr>
        <p:spPr>
          <a:xfrm>
            <a:off x="2729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2"/>
          <p:cNvSpPr/>
          <p:nvPr/>
        </p:nvSpPr>
        <p:spPr>
          <a:xfrm>
            <a:off x="2337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2"/>
          <p:cNvSpPr/>
          <p:nvPr/>
        </p:nvSpPr>
        <p:spPr>
          <a:xfrm>
            <a:off x="1946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2"/>
          <p:cNvSpPr/>
          <p:nvPr/>
        </p:nvSpPr>
        <p:spPr>
          <a:xfrm>
            <a:off x="1554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2"/>
          <p:cNvSpPr/>
          <p:nvPr/>
        </p:nvSpPr>
        <p:spPr>
          <a:xfrm>
            <a:off x="1163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2"/>
          <p:cNvSpPr/>
          <p:nvPr/>
        </p:nvSpPr>
        <p:spPr>
          <a:xfrm>
            <a:off x="771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2"/>
          <p:cNvSpPr/>
          <p:nvPr/>
        </p:nvSpPr>
        <p:spPr>
          <a:xfrm>
            <a:off x="380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2"/>
          <p:cNvSpPr/>
          <p:nvPr/>
        </p:nvSpPr>
        <p:spPr>
          <a:xfrm>
            <a:off x="-111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2"/>
          <p:cNvSpPr/>
          <p:nvPr/>
        </p:nvSpPr>
        <p:spPr>
          <a:xfrm>
            <a:off x="10245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2"/>
          <p:cNvSpPr/>
          <p:nvPr/>
        </p:nvSpPr>
        <p:spPr>
          <a:xfrm>
            <a:off x="9854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2"/>
          <p:cNvSpPr/>
          <p:nvPr/>
        </p:nvSpPr>
        <p:spPr>
          <a:xfrm>
            <a:off x="9462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2"/>
          <p:cNvSpPr/>
          <p:nvPr/>
        </p:nvSpPr>
        <p:spPr>
          <a:xfrm>
            <a:off x="9071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2"/>
          <p:cNvSpPr/>
          <p:nvPr/>
        </p:nvSpPr>
        <p:spPr>
          <a:xfrm>
            <a:off x="8679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2"/>
          <p:cNvSpPr/>
          <p:nvPr/>
        </p:nvSpPr>
        <p:spPr>
          <a:xfrm>
            <a:off x="8288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2"/>
          <p:cNvSpPr/>
          <p:nvPr/>
        </p:nvSpPr>
        <p:spPr>
          <a:xfrm>
            <a:off x="11811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2"/>
          <p:cNvSpPr/>
          <p:nvPr/>
        </p:nvSpPr>
        <p:spPr>
          <a:xfrm>
            <a:off x="11420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2"/>
          <p:cNvSpPr/>
          <p:nvPr/>
        </p:nvSpPr>
        <p:spPr>
          <a:xfrm>
            <a:off x="11028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2"/>
          <p:cNvSpPr/>
          <p:nvPr/>
        </p:nvSpPr>
        <p:spPr>
          <a:xfrm>
            <a:off x="10637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47" name="Google Shape;747;p52"/>
          <p:cNvPicPr preferRelativeResize="0"/>
          <p:nvPr/>
        </p:nvPicPr>
        <p:blipFill rotWithShape="1">
          <a:blip r:embed="rId3">
            <a:alphaModFix/>
          </a:blip>
          <a:srcRect/>
          <a:stretch/>
        </p:blipFill>
        <p:spPr>
          <a:xfrm>
            <a:off x="11420101" y="82473"/>
            <a:ext cx="622199" cy="622200"/>
          </a:xfrm>
          <a:prstGeom prst="rect">
            <a:avLst/>
          </a:prstGeom>
          <a:noFill/>
          <a:ln>
            <a:noFill/>
          </a:ln>
        </p:spPr>
      </p:pic>
      <p:sp>
        <p:nvSpPr>
          <p:cNvPr id="748" name="Google Shape;748;p52"/>
          <p:cNvSpPr/>
          <p:nvPr/>
        </p:nvSpPr>
        <p:spPr>
          <a:xfrm>
            <a:off x="0" y="6293825"/>
            <a:ext cx="12192000" cy="257700"/>
          </a:xfrm>
          <a:prstGeom prst="rect">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t>SPSS (</a:t>
            </a:r>
            <a:r>
              <a:rPr lang="en-US" sz="1200" b="1">
                <a:solidFill>
                  <a:schemeClr val="dk1"/>
                </a:solidFill>
                <a:latin typeface="Times New Roman"/>
                <a:ea typeface="Times New Roman"/>
                <a:cs typeface="Times New Roman"/>
                <a:sym typeface="Times New Roman"/>
              </a:rPr>
              <a:t>REABILITAS DAN VALIDITAS DATA)</a:t>
            </a:r>
            <a:endParaRPr b="1"/>
          </a:p>
        </p:txBody>
      </p:sp>
      <p:pic>
        <p:nvPicPr>
          <p:cNvPr id="749" name="Google Shape;749;p52"/>
          <p:cNvPicPr preferRelativeResize="0"/>
          <p:nvPr/>
        </p:nvPicPr>
        <p:blipFill>
          <a:blip r:embed="rId4">
            <a:alphaModFix/>
          </a:blip>
          <a:stretch>
            <a:fillRect/>
          </a:stretch>
        </p:blipFill>
        <p:spPr>
          <a:xfrm>
            <a:off x="152400" y="1621325"/>
            <a:ext cx="5183891" cy="4520100"/>
          </a:xfrm>
          <a:prstGeom prst="rect">
            <a:avLst/>
          </a:prstGeom>
          <a:noFill/>
          <a:ln>
            <a:noFill/>
          </a:ln>
        </p:spPr>
      </p:pic>
      <p:sp>
        <p:nvSpPr>
          <p:cNvPr id="750" name="Google Shape;750;p52"/>
          <p:cNvSpPr txBox="1"/>
          <p:nvPr/>
        </p:nvSpPr>
        <p:spPr>
          <a:xfrm>
            <a:off x="5679600" y="2744100"/>
            <a:ext cx="6362700" cy="20319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2000">
                <a:solidFill>
                  <a:schemeClr val="accent1"/>
                </a:solidFill>
                <a:latin typeface="Times New Roman"/>
                <a:ea typeface="Times New Roman"/>
                <a:cs typeface="Times New Roman"/>
                <a:sym typeface="Times New Roman"/>
              </a:rPr>
              <a:t>Berdasarkan diagram di samping, dalam penelitian ini menunjukkan total responden yang mengisi kuesioner sebanyak 40 responden dengan masing-masing responden telah mengisi 15 (lima belas) pertanyaan dengan Realita sudah hampir mencapai dengan Harapan dari manajemen </a:t>
            </a:r>
            <a:r>
              <a:rPr lang="en-US" sz="2000" i="1">
                <a:solidFill>
                  <a:schemeClr val="accent1"/>
                </a:solidFill>
                <a:latin typeface="Times New Roman"/>
                <a:ea typeface="Times New Roman"/>
                <a:cs typeface="Times New Roman"/>
                <a:sym typeface="Times New Roman"/>
              </a:rPr>
              <a:t>website.</a:t>
            </a:r>
            <a:endParaRPr sz="2000">
              <a:solidFill>
                <a:schemeClr val="accent1"/>
              </a:solidFill>
            </a:endParaRPr>
          </a:p>
        </p:txBody>
      </p:sp>
    </p:spTree>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754"/>
        <p:cNvGrpSpPr/>
        <p:nvPr/>
      </p:nvGrpSpPr>
      <p:grpSpPr>
        <a:xfrm>
          <a:off x="0" y="0"/>
          <a:ext cx="0" cy="0"/>
          <a:chOff x="0" y="0"/>
          <a:chExt cx="0" cy="0"/>
        </a:xfrm>
      </p:grpSpPr>
      <p:sp>
        <p:nvSpPr>
          <p:cNvPr id="755" name="Google Shape;755;p53"/>
          <p:cNvSpPr/>
          <p:nvPr/>
        </p:nvSpPr>
        <p:spPr>
          <a:xfrm>
            <a:off x="3903900" y="509825"/>
            <a:ext cx="4384200" cy="959100"/>
          </a:xfrm>
          <a:prstGeom prst="bevel">
            <a:avLst>
              <a:gd name="adj" fmla="val 125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3"/>
          <p:cNvSpPr txBox="1"/>
          <p:nvPr/>
        </p:nvSpPr>
        <p:spPr>
          <a:xfrm>
            <a:off x="3962700" y="704675"/>
            <a:ext cx="4266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solidFill>
                  <a:schemeClr val="accent1"/>
                </a:solidFill>
              </a:rPr>
              <a:t>Uji Validitas dan Reabilitas</a:t>
            </a:r>
            <a:endParaRPr sz="2500" b="1">
              <a:solidFill>
                <a:schemeClr val="accent1"/>
              </a:solidFill>
            </a:endParaRPr>
          </a:p>
        </p:txBody>
      </p:sp>
      <p:sp>
        <p:nvSpPr>
          <p:cNvPr id="757" name="Google Shape;757;p53"/>
          <p:cNvSpPr/>
          <p:nvPr/>
        </p:nvSpPr>
        <p:spPr>
          <a:xfrm>
            <a:off x="3512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3"/>
          <p:cNvSpPr/>
          <p:nvPr/>
        </p:nvSpPr>
        <p:spPr>
          <a:xfrm>
            <a:off x="3120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3"/>
          <p:cNvSpPr/>
          <p:nvPr/>
        </p:nvSpPr>
        <p:spPr>
          <a:xfrm>
            <a:off x="2729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3"/>
          <p:cNvSpPr/>
          <p:nvPr/>
        </p:nvSpPr>
        <p:spPr>
          <a:xfrm>
            <a:off x="2337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3"/>
          <p:cNvSpPr/>
          <p:nvPr/>
        </p:nvSpPr>
        <p:spPr>
          <a:xfrm>
            <a:off x="1946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3"/>
          <p:cNvSpPr/>
          <p:nvPr/>
        </p:nvSpPr>
        <p:spPr>
          <a:xfrm>
            <a:off x="1554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3"/>
          <p:cNvSpPr/>
          <p:nvPr/>
        </p:nvSpPr>
        <p:spPr>
          <a:xfrm>
            <a:off x="1163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3"/>
          <p:cNvSpPr/>
          <p:nvPr/>
        </p:nvSpPr>
        <p:spPr>
          <a:xfrm>
            <a:off x="771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3"/>
          <p:cNvSpPr/>
          <p:nvPr/>
        </p:nvSpPr>
        <p:spPr>
          <a:xfrm>
            <a:off x="380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3"/>
          <p:cNvSpPr/>
          <p:nvPr/>
        </p:nvSpPr>
        <p:spPr>
          <a:xfrm>
            <a:off x="-111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3"/>
          <p:cNvSpPr/>
          <p:nvPr/>
        </p:nvSpPr>
        <p:spPr>
          <a:xfrm>
            <a:off x="10245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3"/>
          <p:cNvSpPr/>
          <p:nvPr/>
        </p:nvSpPr>
        <p:spPr>
          <a:xfrm>
            <a:off x="9854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3"/>
          <p:cNvSpPr/>
          <p:nvPr/>
        </p:nvSpPr>
        <p:spPr>
          <a:xfrm>
            <a:off x="9462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3"/>
          <p:cNvSpPr/>
          <p:nvPr/>
        </p:nvSpPr>
        <p:spPr>
          <a:xfrm>
            <a:off x="9071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3"/>
          <p:cNvSpPr/>
          <p:nvPr/>
        </p:nvSpPr>
        <p:spPr>
          <a:xfrm>
            <a:off x="8679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3"/>
          <p:cNvSpPr/>
          <p:nvPr/>
        </p:nvSpPr>
        <p:spPr>
          <a:xfrm>
            <a:off x="8288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3"/>
          <p:cNvSpPr/>
          <p:nvPr/>
        </p:nvSpPr>
        <p:spPr>
          <a:xfrm>
            <a:off x="11811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3"/>
          <p:cNvSpPr/>
          <p:nvPr/>
        </p:nvSpPr>
        <p:spPr>
          <a:xfrm>
            <a:off x="11420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3"/>
          <p:cNvSpPr/>
          <p:nvPr/>
        </p:nvSpPr>
        <p:spPr>
          <a:xfrm>
            <a:off x="11028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3"/>
          <p:cNvSpPr/>
          <p:nvPr/>
        </p:nvSpPr>
        <p:spPr>
          <a:xfrm>
            <a:off x="10637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77" name="Google Shape;777;p53"/>
          <p:cNvPicPr preferRelativeResize="0"/>
          <p:nvPr/>
        </p:nvPicPr>
        <p:blipFill rotWithShape="1">
          <a:blip r:embed="rId3">
            <a:alphaModFix/>
          </a:blip>
          <a:srcRect/>
          <a:stretch/>
        </p:blipFill>
        <p:spPr>
          <a:xfrm>
            <a:off x="11420101" y="82473"/>
            <a:ext cx="622199" cy="622200"/>
          </a:xfrm>
          <a:prstGeom prst="rect">
            <a:avLst/>
          </a:prstGeom>
          <a:noFill/>
          <a:ln>
            <a:noFill/>
          </a:ln>
        </p:spPr>
      </p:pic>
      <p:sp>
        <p:nvSpPr>
          <p:cNvPr id="778" name="Google Shape;778;p53"/>
          <p:cNvSpPr/>
          <p:nvPr/>
        </p:nvSpPr>
        <p:spPr>
          <a:xfrm>
            <a:off x="0" y="6293825"/>
            <a:ext cx="12192000" cy="257700"/>
          </a:xfrm>
          <a:prstGeom prst="rect">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t>SmartPLS </a:t>
            </a:r>
            <a:endParaRPr b="1"/>
          </a:p>
        </p:txBody>
      </p:sp>
      <p:pic>
        <p:nvPicPr>
          <p:cNvPr id="779" name="Google Shape;779;p53"/>
          <p:cNvPicPr preferRelativeResize="0"/>
          <p:nvPr/>
        </p:nvPicPr>
        <p:blipFill>
          <a:blip r:embed="rId4">
            <a:alphaModFix/>
          </a:blip>
          <a:stretch>
            <a:fillRect/>
          </a:stretch>
        </p:blipFill>
        <p:spPr>
          <a:xfrm>
            <a:off x="8440500" y="1327925"/>
            <a:ext cx="3409397" cy="4813500"/>
          </a:xfrm>
          <a:prstGeom prst="rect">
            <a:avLst/>
          </a:prstGeom>
          <a:noFill/>
          <a:ln>
            <a:noFill/>
          </a:ln>
        </p:spPr>
      </p:pic>
      <p:sp>
        <p:nvSpPr>
          <p:cNvPr id="780" name="Google Shape;780;p53"/>
          <p:cNvSpPr txBox="1"/>
          <p:nvPr/>
        </p:nvSpPr>
        <p:spPr>
          <a:xfrm>
            <a:off x="483775" y="2711525"/>
            <a:ext cx="7562700" cy="2339700"/>
          </a:xfrm>
          <a:prstGeom prst="rect">
            <a:avLst/>
          </a:prstGeom>
          <a:noFill/>
          <a:ln>
            <a:noFill/>
          </a:ln>
        </p:spPr>
        <p:txBody>
          <a:bodyPr spcFirstLastPara="1" wrap="square" lIns="91425" tIns="91425" rIns="91425" bIns="91425" anchor="t" anchorCtr="0">
            <a:spAutoFit/>
          </a:bodyPr>
          <a:lstStyle/>
          <a:p>
            <a:pPr marL="0" marR="127000" lvl="0" indent="0" algn="just" rtl="0">
              <a:lnSpc>
                <a:spcPct val="150000"/>
              </a:lnSpc>
              <a:spcBef>
                <a:spcPts val="500"/>
              </a:spcBef>
              <a:spcAft>
                <a:spcPts val="0"/>
              </a:spcAft>
              <a:buNone/>
            </a:pPr>
            <a:r>
              <a:rPr lang="en-US" sz="2000">
                <a:solidFill>
                  <a:schemeClr val="accent1"/>
                </a:solidFill>
                <a:latin typeface="Times New Roman"/>
                <a:ea typeface="Times New Roman"/>
                <a:cs typeface="Times New Roman"/>
                <a:sym typeface="Times New Roman"/>
              </a:rPr>
              <a:t>Berdasarkan gambar di samping, Kualitas Pengguna (KP) dan Kualitas Informasi (KI) memiliki hubungan dengan Kualitas Interaksi Layanan (KIL). KP1 s.d. 5, KI1 s.d. 5, KIL1 s.d. 5 adalah pertanyaan yang tercantum dalam Google Form. Angka menunjukkan seberapa besar validitas antara pertanyaan dengan variabel yang diteliti.</a:t>
            </a:r>
            <a:endParaRPr sz="2000">
              <a:solidFill>
                <a:schemeClr val="accent1"/>
              </a:solidFill>
            </a:endParaRPr>
          </a:p>
        </p:txBody>
      </p:sp>
    </p:spTree>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784"/>
        <p:cNvGrpSpPr/>
        <p:nvPr/>
      </p:nvGrpSpPr>
      <p:grpSpPr>
        <a:xfrm>
          <a:off x="0" y="0"/>
          <a:ext cx="0" cy="0"/>
          <a:chOff x="0" y="0"/>
          <a:chExt cx="0" cy="0"/>
        </a:xfrm>
      </p:grpSpPr>
      <p:sp>
        <p:nvSpPr>
          <p:cNvPr id="785" name="Google Shape;785;p54"/>
          <p:cNvSpPr/>
          <p:nvPr/>
        </p:nvSpPr>
        <p:spPr>
          <a:xfrm>
            <a:off x="3903900" y="509825"/>
            <a:ext cx="4384200" cy="959100"/>
          </a:xfrm>
          <a:prstGeom prst="bevel">
            <a:avLst>
              <a:gd name="adj" fmla="val 125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4"/>
          <p:cNvSpPr txBox="1"/>
          <p:nvPr/>
        </p:nvSpPr>
        <p:spPr>
          <a:xfrm>
            <a:off x="3962700" y="704675"/>
            <a:ext cx="4266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solidFill>
                  <a:schemeClr val="accent1"/>
                </a:solidFill>
              </a:rPr>
              <a:t>Uji Validitas dan Reabilitas</a:t>
            </a:r>
            <a:endParaRPr sz="2500" b="1">
              <a:solidFill>
                <a:schemeClr val="accent1"/>
              </a:solidFill>
            </a:endParaRPr>
          </a:p>
        </p:txBody>
      </p:sp>
      <p:sp>
        <p:nvSpPr>
          <p:cNvPr id="787" name="Google Shape;787;p54"/>
          <p:cNvSpPr/>
          <p:nvPr/>
        </p:nvSpPr>
        <p:spPr>
          <a:xfrm>
            <a:off x="3512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4"/>
          <p:cNvSpPr/>
          <p:nvPr/>
        </p:nvSpPr>
        <p:spPr>
          <a:xfrm>
            <a:off x="3120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4"/>
          <p:cNvSpPr/>
          <p:nvPr/>
        </p:nvSpPr>
        <p:spPr>
          <a:xfrm>
            <a:off x="2729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4"/>
          <p:cNvSpPr/>
          <p:nvPr/>
        </p:nvSpPr>
        <p:spPr>
          <a:xfrm>
            <a:off x="2337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4"/>
          <p:cNvSpPr/>
          <p:nvPr/>
        </p:nvSpPr>
        <p:spPr>
          <a:xfrm>
            <a:off x="1946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4"/>
          <p:cNvSpPr/>
          <p:nvPr/>
        </p:nvSpPr>
        <p:spPr>
          <a:xfrm>
            <a:off x="1554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4"/>
          <p:cNvSpPr/>
          <p:nvPr/>
        </p:nvSpPr>
        <p:spPr>
          <a:xfrm>
            <a:off x="1163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4"/>
          <p:cNvSpPr/>
          <p:nvPr/>
        </p:nvSpPr>
        <p:spPr>
          <a:xfrm>
            <a:off x="771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4"/>
          <p:cNvSpPr/>
          <p:nvPr/>
        </p:nvSpPr>
        <p:spPr>
          <a:xfrm>
            <a:off x="380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4"/>
          <p:cNvSpPr/>
          <p:nvPr/>
        </p:nvSpPr>
        <p:spPr>
          <a:xfrm>
            <a:off x="-111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4"/>
          <p:cNvSpPr/>
          <p:nvPr/>
        </p:nvSpPr>
        <p:spPr>
          <a:xfrm>
            <a:off x="10245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4"/>
          <p:cNvSpPr/>
          <p:nvPr/>
        </p:nvSpPr>
        <p:spPr>
          <a:xfrm>
            <a:off x="9854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4"/>
          <p:cNvSpPr/>
          <p:nvPr/>
        </p:nvSpPr>
        <p:spPr>
          <a:xfrm>
            <a:off x="9462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4"/>
          <p:cNvSpPr/>
          <p:nvPr/>
        </p:nvSpPr>
        <p:spPr>
          <a:xfrm>
            <a:off x="9071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4"/>
          <p:cNvSpPr/>
          <p:nvPr/>
        </p:nvSpPr>
        <p:spPr>
          <a:xfrm>
            <a:off x="8679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4"/>
          <p:cNvSpPr/>
          <p:nvPr/>
        </p:nvSpPr>
        <p:spPr>
          <a:xfrm>
            <a:off x="8288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4"/>
          <p:cNvSpPr/>
          <p:nvPr/>
        </p:nvSpPr>
        <p:spPr>
          <a:xfrm>
            <a:off x="11811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4"/>
          <p:cNvSpPr/>
          <p:nvPr/>
        </p:nvSpPr>
        <p:spPr>
          <a:xfrm>
            <a:off x="11420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4"/>
          <p:cNvSpPr/>
          <p:nvPr/>
        </p:nvSpPr>
        <p:spPr>
          <a:xfrm>
            <a:off x="11028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4"/>
          <p:cNvSpPr/>
          <p:nvPr/>
        </p:nvSpPr>
        <p:spPr>
          <a:xfrm>
            <a:off x="10637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07" name="Google Shape;807;p54"/>
          <p:cNvPicPr preferRelativeResize="0"/>
          <p:nvPr/>
        </p:nvPicPr>
        <p:blipFill rotWithShape="1">
          <a:blip r:embed="rId3">
            <a:alphaModFix/>
          </a:blip>
          <a:srcRect/>
          <a:stretch/>
        </p:blipFill>
        <p:spPr>
          <a:xfrm>
            <a:off x="11420101" y="82473"/>
            <a:ext cx="622199" cy="622200"/>
          </a:xfrm>
          <a:prstGeom prst="rect">
            <a:avLst/>
          </a:prstGeom>
          <a:noFill/>
          <a:ln>
            <a:noFill/>
          </a:ln>
        </p:spPr>
      </p:pic>
      <p:sp>
        <p:nvSpPr>
          <p:cNvPr id="808" name="Google Shape;808;p54"/>
          <p:cNvSpPr/>
          <p:nvPr/>
        </p:nvSpPr>
        <p:spPr>
          <a:xfrm>
            <a:off x="0" y="6293825"/>
            <a:ext cx="12192000" cy="257700"/>
          </a:xfrm>
          <a:prstGeom prst="rect">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t>SmartPLS </a:t>
            </a:r>
            <a:endParaRPr b="1"/>
          </a:p>
        </p:txBody>
      </p:sp>
      <p:pic>
        <p:nvPicPr>
          <p:cNvPr id="809" name="Google Shape;809;p54"/>
          <p:cNvPicPr preferRelativeResize="0"/>
          <p:nvPr/>
        </p:nvPicPr>
        <p:blipFill>
          <a:blip r:embed="rId4">
            <a:alphaModFix/>
          </a:blip>
          <a:stretch>
            <a:fillRect/>
          </a:stretch>
        </p:blipFill>
        <p:spPr>
          <a:xfrm>
            <a:off x="1060062" y="1570350"/>
            <a:ext cx="10071874" cy="3474112"/>
          </a:xfrm>
          <a:prstGeom prst="rect">
            <a:avLst/>
          </a:prstGeom>
          <a:noFill/>
          <a:ln>
            <a:noFill/>
          </a:ln>
        </p:spPr>
      </p:pic>
      <p:sp>
        <p:nvSpPr>
          <p:cNvPr id="810" name="Google Shape;810;p54"/>
          <p:cNvSpPr txBox="1"/>
          <p:nvPr/>
        </p:nvSpPr>
        <p:spPr>
          <a:xfrm>
            <a:off x="1060050" y="5145875"/>
            <a:ext cx="10236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solidFill>
                  <a:schemeClr val="accent1"/>
                </a:solidFill>
                <a:latin typeface="Times New Roman"/>
                <a:ea typeface="Times New Roman"/>
                <a:cs typeface="Times New Roman"/>
                <a:sym typeface="Times New Roman"/>
              </a:rPr>
              <a:t>Berdasarkan gambar di atas, Kualitas Pengguna (KP), Kualitas Informasi (KI), dan Kualitas Interaksi Layanan (KIL) memiliki nilai yang valid, terbukti tidak ada nilai yang merah.</a:t>
            </a:r>
            <a:endParaRPr sz="1500">
              <a:solidFill>
                <a:schemeClr val="accent1"/>
              </a:solidFill>
            </a:endParaRPr>
          </a:p>
        </p:txBody>
      </p:sp>
    </p:spTree>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814"/>
        <p:cNvGrpSpPr/>
        <p:nvPr/>
      </p:nvGrpSpPr>
      <p:grpSpPr>
        <a:xfrm>
          <a:off x="0" y="0"/>
          <a:ext cx="0" cy="0"/>
          <a:chOff x="0" y="0"/>
          <a:chExt cx="0" cy="0"/>
        </a:xfrm>
      </p:grpSpPr>
      <p:sp>
        <p:nvSpPr>
          <p:cNvPr id="815" name="Google Shape;815;p55"/>
          <p:cNvSpPr/>
          <p:nvPr/>
        </p:nvSpPr>
        <p:spPr>
          <a:xfrm>
            <a:off x="3903900" y="509825"/>
            <a:ext cx="4384200" cy="959100"/>
          </a:xfrm>
          <a:prstGeom prst="bevel">
            <a:avLst>
              <a:gd name="adj" fmla="val 125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5"/>
          <p:cNvSpPr txBox="1"/>
          <p:nvPr/>
        </p:nvSpPr>
        <p:spPr>
          <a:xfrm>
            <a:off x="3962700" y="704675"/>
            <a:ext cx="4266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solidFill>
                  <a:schemeClr val="accent1"/>
                </a:solidFill>
              </a:rPr>
              <a:t>Uji Validitas dan Reabilitas</a:t>
            </a:r>
            <a:endParaRPr sz="2500" b="1">
              <a:solidFill>
                <a:schemeClr val="accent1"/>
              </a:solidFill>
            </a:endParaRPr>
          </a:p>
        </p:txBody>
      </p:sp>
      <p:sp>
        <p:nvSpPr>
          <p:cNvPr id="817" name="Google Shape;817;p55"/>
          <p:cNvSpPr/>
          <p:nvPr/>
        </p:nvSpPr>
        <p:spPr>
          <a:xfrm>
            <a:off x="3512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5"/>
          <p:cNvSpPr/>
          <p:nvPr/>
        </p:nvSpPr>
        <p:spPr>
          <a:xfrm>
            <a:off x="3120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5"/>
          <p:cNvSpPr/>
          <p:nvPr/>
        </p:nvSpPr>
        <p:spPr>
          <a:xfrm>
            <a:off x="2729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5"/>
          <p:cNvSpPr/>
          <p:nvPr/>
        </p:nvSpPr>
        <p:spPr>
          <a:xfrm>
            <a:off x="2337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5"/>
          <p:cNvSpPr/>
          <p:nvPr/>
        </p:nvSpPr>
        <p:spPr>
          <a:xfrm>
            <a:off x="1946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5"/>
          <p:cNvSpPr/>
          <p:nvPr/>
        </p:nvSpPr>
        <p:spPr>
          <a:xfrm>
            <a:off x="1554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5"/>
          <p:cNvSpPr/>
          <p:nvPr/>
        </p:nvSpPr>
        <p:spPr>
          <a:xfrm>
            <a:off x="1163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5"/>
          <p:cNvSpPr/>
          <p:nvPr/>
        </p:nvSpPr>
        <p:spPr>
          <a:xfrm>
            <a:off x="771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5"/>
          <p:cNvSpPr/>
          <p:nvPr/>
        </p:nvSpPr>
        <p:spPr>
          <a:xfrm>
            <a:off x="380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5"/>
          <p:cNvSpPr/>
          <p:nvPr/>
        </p:nvSpPr>
        <p:spPr>
          <a:xfrm>
            <a:off x="-111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5"/>
          <p:cNvSpPr/>
          <p:nvPr/>
        </p:nvSpPr>
        <p:spPr>
          <a:xfrm>
            <a:off x="10245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5"/>
          <p:cNvSpPr/>
          <p:nvPr/>
        </p:nvSpPr>
        <p:spPr>
          <a:xfrm>
            <a:off x="9854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5"/>
          <p:cNvSpPr/>
          <p:nvPr/>
        </p:nvSpPr>
        <p:spPr>
          <a:xfrm>
            <a:off x="9462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5"/>
          <p:cNvSpPr/>
          <p:nvPr/>
        </p:nvSpPr>
        <p:spPr>
          <a:xfrm>
            <a:off x="9071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5"/>
          <p:cNvSpPr/>
          <p:nvPr/>
        </p:nvSpPr>
        <p:spPr>
          <a:xfrm>
            <a:off x="8679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5"/>
          <p:cNvSpPr/>
          <p:nvPr/>
        </p:nvSpPr>
        <p:spPr>
          <a:xfrm>
            <a:off x="8288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5"/>
          <p:cNvSpPr/>
          <p:nvPr/>
        </p:nvSpPr>
        <p:spPr>
          <a:xfrm>
            <a:off x="11811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5"/>
          <p:cNvSpPr/>
          <p:nvPr/>
        </p:nvSpPr>
        <p:spPr>
          <a:xfrm>
            <a:off x="11420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5"/>
          <p:cNvSpPr/>
          <p:nvPr/>
        </p:nvSpPr>
        <p:spPr>
          <a:xfrm>
            <a:off x="11028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5"/>
          <p:cNvSpPr/>
          <p:nvPr/>
        </p:nvSpPr>
        <p:spPr>
          <a:xfrm>
            <a:off x="10637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37" name="Google Shape;837;p55"/>
          <p:cNvPicPr preferRelativeResize="0"/>
          <p:nvPr/>
        </p:nvPicPr>
        <p:blipFill rotWithShape="1">
          <a:blip r:embed="rId3">
            <a:alphaModFix/>
          </a:blip>
          <a:srcRect/>
          <a:stretch/>
        </p:blipFill>
        <p:spPr>
          <a:xfrm>
            <a:off x="11420101" y="82473"/>
            <a:ext cx="622199" cy="622200"/>
          </a:xfrm>
          <a:prstGeom prst="rect">
            <a:avLst/>
          </a:prstGeom>
          <a:noFill/>
          <a:ln>
            <a:noFill/>
          </a:ln>
        </p:spPr>
      </p:pic>
      <p:sp>
        <p:nvSpPr>
          <p:cNvPr id="838" name="Google Shape;838;p55"/>
          <p:cNvSpPr/>
          <p:nvPr/>
        </p:nvSpPr>
        <p:spPr>
          <a:xfrm>
            <a:off x="0" y="6293825"/>
            <a:ext cx="12192000" cy="257700"/>
          </a:xfrm>
          <a:prstGeom prst="rect">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t>SmartPLS </a:t>
            </a:r>
            <a:endParaRPr b="1"/>
          </a:p>
        </p:txBody>
      </p:sp>
      <p:pic>
        <p:nvPicPr>
          <p:cNvPr id="839" name="Google Shape;839;p55"/>
          <p:cNvPicPr preferRelativeResize="0"/>
          <p:nvPr/>
        </p:nvPicPr>
        <p:blipFill>
          <a:blip r:embed="rId4">
            <a:alphaModFix/>
          </a:blip>
          <a:stretch>
            <a:fillRect/>
          </a:stretch>
        </p:blipFill>
        <p:spPr>
          <a:xfrm>
            <a:off x="941625" y="1651088"/>
            <a:ext cx="10308749" cy="3555830"/>
          </a:xfrm>
          <a:prstGeom prst="rect">
            <a:avLst/>
          </a:prstGeom>
          <a:noFill/>
          <a:ln>
            <a:noFill/>
          </a:ln>
        </p:spPr>
      </p:pic>
      <p:sp>
        <p:nvSpPr>
          <p:cNvPr id="840" name="Google Shape;840;p55"/>
          <p:cNvSpPr txBox="1"/>
          <p:nvPr/>
        </p:nvSpPr>
        <p:spPr>
          <a:xfrm>
            <a:off x="941700" y="5206925"/>
            <a:ext cx="10308900" cy="762000"/>
          </a:xfrm>
          <a:prstGeom prst="rect">
            <a:avLst/>
          </a:prstGeom>
          <a:noFill/>
          <a:ln>
            <a:noFill/>
          </a:ln>
        </p:spPr>
        <p:txBody>
          <a:bodyPr spcFirstLastPara="1" wrap="square" lIns="91425" tIns="91425" rIns="91425" bIns="91425" anchor="t" anchorCtr="0">
            <a:spAutoFit/>
          </a:bodyPr>
          <a:lstStyle/>
          <a:p>
            <a:pPr marL="0" marR="88900" lvl="0" indent="0" algn="just" rtl="0">
              <a:lnSpc>
                <a:spcPct val="150000"/>
              </a:lnSpc>
              <a:spcBef>
                <a:spcPts val="500"/>
              </a:spcBef>
              <a:spcAft>
                <a:spcPts val="0"/>
              </a:spcAft>
              <a:buNone/>
            </a:pPr>
            <a:r>
              <a:rPr lang="en-US" sz="1500">
                <a:solidFill>
                  <a:schemeClr val="accent1"/>
                </a:solidFill>
                <a:latin typeface="Times New Roman"/>
                <a:ea typeface="Times New Roman"/>
                <a:cs typeface="Times New Roman"/>
                <a:sym typeface="Times New Roman"/>
              </a:rPr>
              <a:t>Berdasarkan gambar di atas, Kualitas Pengguna (KP), Kualitas Informasi (KI), dan Kualitaas Interaksi Layanan (KIL) memiliki nilai yang valid, terbukti tidak ada nilai yang merah.</a:t>
            </a:r>
            <a:endParaRPr sz="1500">
              <a:solidFill>
                <a:schemeClr val="accent1"/>
              </a:solidFill>
              <a:latin typeface="Times New Roman"/>
              <a:ea typeface="Times New Roman"/>
              <a:cs typeface="Times New Roman"/>
              <a:sym typeface="Times New Roman"/>
            </a:endParaRP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9"/>
          <p:cNvSpPr txBox="1"/>
          <p:nvPr/>
        </p:nvSpPr>
        <p:spPr>
          <a:xfrm>
            <a:off x="1577360" y="2197462"/>
            <a:ext cx="4661840"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lt1"/>
                </a:solidFill>
                <a:latin typeface="Arial"/>
                <a:ea typeface="Arial"/>
                <a:cs typeface="Arial"/>
                <a:sym typeface="Arial"/>
              </a:rPr>
              <a:t>Latar Belakang, Rumusan Masalah, dan Batasan Masalah</a:t>
            </a:r>
            <a:endParaRPr sz="1200">
              <a:solidFill>
                <a:schemeClr val="lt1"/>
              </a:solidFill>
              <a:latin typeface="Arial"/>
              <a:ea typeface="Arial"/>
              <a:cs typeface="Arial"/>
              <a:sym typeface="Arial"/>
            </a:endParaRPr>
          </a:p>
        </p:txBody>
      </p:sp>
      <p:grpSp>
        <p:nvGrpSpPr>
          <p:cNvPr id="115" name="Google Shape;115;p29"/>
          <p:cNvGrpSpPr/>
          <p:nvPr/>
        </p:nvGrpSpPr>
        <p:grpSpPr>
          <a:xfrm>
            <a:off x="801958" y="1514542"/>
            <a:ext cx="5419663" cy="777510"/>
            <a:chOff x="6102442" y="1483456"/>
            <a:chExt cx="5419663" cy="777510"/>
          </a:xfrm>
        </p:grpSpPr>
        <p:sp>
          <p:nvSpPr>
            <p:cNvPr id="116" name="Google Shape;116;p29"/>
            <p:cNvSpPr txBox="1"/>
            <p:nvPr/>
          </p:nvSpPr>
          <p:spPr>
            <a:xfrm>
              <a:off x="6860266" y="1678152"/>
              <a:ext cx="4661840" cy="507831"/>
            </a:xfrm>
            <a:prstGeom prst="rect">
              <a:avLst/>
            </a:prstGeom>
            <a:noFill/>
            <a:ln>
              <a:noFill/>
            </a:ln>
          </p:spPr>
          <p:txBody>
            <a:bodyPr spcFirstLastPara="1" wrap="square" lIns="108000" tIns="45700" rIns="108000" bIns="45700" anchor="t" anchorCtr="0">
              <a:noAutofit/>
            </a:bodyPr>
            <a:lstStyle/>
            <a:p>
              <a:pPr marL="0" marR="0" lvl="0" indent="0" algn="l" rtl="0">
                <a:spcBef>
                  <a:spcPts val="0"/>
                </a:spcBef>
                <a:spcAft>
                  <a:spcPts val="0"/>
                </a:spcAft>
                <a:buNone/>
              </a:pPr>
              <a:r>
                <a:rPr lang="en-US" sz="2700" b="1">
                  <a:solidFill>
                    <a:schemeClr val="accent1"/>
                  </a:solidFill>
                  <a:latin typeface="Arial"/>
                  <a:ea typeface="Arial"/>
                  <a:cs typeface="Arial"/>
                  <a:sym typeface="Arial"/>
                </a:rPr>
                <a:t>Pendahuluan</a:t>
              </a:r>
              <a:endParaRPr sz="2700" b="1">
                <a:solidFill>
                  <a:schemeClr val="accent1"/>
                </a:solidFill>
                <a:latin typeface="Arial"/>
                <a:ea typeface="Arial"/>
                <a:cs typeface="Arial"/>
                <a:sym typeface="Arial"/>
              </a:endParaRPr>
            </a:p>
          </p:txBody>
        </p:sp>
        <p:sp>
          <p:nvSpPr>
            <p:cNvPr id="117" name="Google Shape;117;p29"/>
            <p:cNvSpPr txBox="1"/>
            <p:nvPr/>
          </p:nvSpPr>
          <p:spPr>
            <a:xfrm>
              <a:off x="6102442" y="1483456"/>
              <a:ext cx="981106" cy="777510"/>
            </a:xfrm>
            <a:prstGeom prst="rect">
              <a:avLst/>
            </a:prstGeom>
            <a:noFill/>
            <a:ln>
              <a:noFill/>
            </a:ln>
          </p:spPr>
          <p:txBody>
            <a:bodyPr spcFirstLastPara="1" wrap="square" lIns="108000" tIns="45700" rIns="108000" bIns="45700" anchor="t" anchorCtr="0">
              <a:noAutofit/>
            </a:bodyPr>
            <a:lstStyle/>
            <a:p>
              <a:pPr marL="0" marR="0" lvl="0" indent="0" algn="ctr" rtl="0">
                <a:spcBef>
                  <a:spcPts val="0"/>
                </a:spcBef>
                <a:spcAft>
                  <a:spcPts val="0"/>
                </a:spcAft>
                <a:buNone/>
              </a:pPr>
              <a:r>
                <a:rPr lang="en-US" sz="4400" b="1">
                  <a:solidFill>
                    <a:schemeClr val="accent1"/>
                  </a:solidFill>
                  <a:latin typeface="Arial"/>
                  <a:ea typeface="Arial"/>
                  <a:cs typeface="Arial"/>
                  <a:sym typeface="Arial"/>
                </a:rPr>
                <a:t>01</a:t>
              </a:r>
              <a:endParaRPr sz="4400" b="1">
                <a:solidFill>
                  <a:schemeClr val="accent1"/>
                </a:solidFill>
                <a:latin typeface="Arial"/>
                <a:ea typeface="Arial"/>
                <a:cs typeface="Arial"/>
                <a:sym typeface="Arial"/>
              </a:endParaRPr>
            </a:p>
          </p:txBody>
        </p:sp>
      </p:grpSp>
      <p:sp>
        <p:nvSpPr>
          <p:cNvPr id="118" name="Google Shape;118;p29"/>
          <p:cNvSpPr txBox="1"/>
          <p:nvPr/>
        </p:nvSpPr>
        <p:spPr>
          <a:xfrm>
            <a:off x="1676487" y="3323513"/>
            <a:ext cx="4661840"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i="1">
                <a:solidFill>
                  <a:schemeClr val="lt1"/>
                </a:solidFill>
                <a:latin typeface="Arial"/>
                <a:ea typeface="Arial"/>
                <a:cs typeface="Arial"/>
                <a:sym typeface="Arial"/>
              </a:rPr>
              <a:t>Website, </a:t>
            </a:r>
            <a:r>
              <a:rPr lang="en-US" sz="1200">
                <a:solidFill>
                  <a:schemeClr val="lt1"/>
                </a:solidFill>
                <a:latin typeface="Arial"/>
                <a:ea typeface="Arial"/>
                <a:cs typeface="Arial"/>
                <a:sym typeface="Arial"/>
              </a:rPr>
              <a:t>Kartu Jakarta Pintar Plus, </a:t>
            </a:r>
            <a:r>
              <a:rPr lang="en-US" sz="1200" i="1">
                <a:solidFill>
                  <a:schemeClr val="lt1"/>
                </a:solidFill>
                <a:latin typeface="Arial"/>
                <a:ea typeface="Arial"/>
                <a:cs typeface="Arial"/>
                <a:sym typeface="Arial"/>
              </a:rPr>
              <a:t>Website </a:t>
            </a:r>
            <a:r>
              <a:rPr lang="en-US" sz="1200">
                <a:solidFill>
                  <a:schemeClr val="lt1"/>
                </a:solidFill>
                <a:latin typeface="Arial"/>
                <a:ea typeface="Arial"/>
                <a:cs typeface="Arial"/>
                <a:sym typeface="Arial"/>
              </a:rPr>
              <a:t>Kartu Jakarta Pintar Plus, Kerangka Kerja WebQual 4.0, </a:t>
            </a:r>
            <a:r>
              <a:rPr lang="en-US" sz="1200" i="1">
                <a:solidFill>
                  <a:schemeClr val="lt1"/>
                </a:solidFill>
                <a:latin typeface="Arial"/>
                <a:ea typeface="Arial"/>
                <a:cs typeface="Arial"/>
                <a:sym typeface="Arial"/>
              </a:rPr>
              <a:t>Statistical Product and Service Solutions, </a:t>
            </a:r>
            <a:r>
              <a:rPr lang="en-US" sz="1200">
                <a:solidFill>
                  <a:schemeClr val="lt1"/>
                </a:solidFill>
                <a:latin typeface="Arial"/>
                <a:ea typeface="Arial"/>
                <a:cs typeface="Arial"/>
                <a:sym typeface="Arial"/>
              </a:rPr>
              <a:t>SmartPLS, dan Tata Kelola Teknologi Informasi</a:t>
            </a:r>
            <a:endParaRPr sz="1200" i="1">
              <a:solidFill>
                <a:schemeClr val="lt1"/>
              </a:solidFill>
              <a:latin typeface="Arial"/>
              <a:ea typeface="Arial"/>
              <a:cs typeface="Arial"/>
              <a:sym typeface="Arial"/>
            </a:endParaRPr>
          </a:p>
        </p:txBody>
      </p:sp>
      <p:grpSp>
        <p:nvGrpSpPr>
          <p:cNvPr id="119" name="Google Shape;119;p29"/>
          <p:cNvGrpSpPr/>
          <p:nvPr/>
        </p:nvGrpSpPr>
        <p:grpSpPr>
          <a:xfrm>
            <a:off x="901085" y="2640593"/>
            <a:ext cx="5419663" cy="777510"/>
            <a:chOff x="6102442" y="1483456"/>
            <a:chExt cx="5419663" cy="777510"/>
          </a:xfrm>
        </p:grpSpPr>
        <p:sp>
          <p:nvSpPr>
            <p:cNvPr id="120" name="Google Shape;120;p29"/>
            <p:cNvSpPr txBox="1"/>
            <p:nvPr/>
          </p:nvSpPr>
          <p:spPr>
            <a:xfrm>
              <a:off x="6860266" y="1678152"/>
              <a:ext cx="4661840" cy="507831"/>
            </a:xfrm>
            <a:prstGeom prst="rect">
              <a:avLst/>
            </a:prstGeom>
            <a:noFill/>
            <a:ln>
              <a:noFill/>
            </a:ln>
          </p:spPr>
          <p:txBody>
            <a:bodyPr spcFirstLastPara="1" wrap="square" lIns="108000" tIns="45700" rIns="108000" bIns="45700" anchor="t" anchorCtr="0">
              <a:noAutofit/>
            </a:bodyPr>
            <a:lstStyle/>
            <a:p>
              <a:pPr marL="0" marR="0" lvl="0" indent="0" algn="l" rtl="0">
                <a:spcBef>
                  <a:spcPts val="0"/>
                </a:spcBef>
                <a:spcAft>
                  <a:spcPts val="0"/>
                </a:spcAft>
                <a:buNone/>
              </a:pPr>
              <a:r>
                <a:rPr lang="en-US" sz="2700" b="1">
                  <a:solidFill>
                    <a:schemeClr val="accent2"/>
                  </a:solidFill>
                  <a:latin typeface="Arial"/>
                  <a:ea typeface="Arial"/>
                  <a:cs typeface="Arial"/>
                  <a:sym typeface="Arial"/>
                </a:rPr>
                <a:t>Landasan Teori</a:t>
              </a:r>
              <a:endParaRPr sz="2700" b="1">
                <a:solidFill>
                  <a:schemeClr val="accent2"/>
                </a:solidFill>
                <a:latin typeface="Arial"/>
                <a:ea typeface="Arial"/>
                <a:cs typeface="Arial"/>
                <a:sym typeface="Arial"/>
              </a:endParaRPr>
            </a:p>
          </p:txBody>
        </p:sp>
        <p:sp>
          <p:nvSpPr>
            <p:cNvPr id="121" name="Google Shape;121;p29"/>
            <p:cNvSpPr txBox="1"/>
            <p:nvPr/>
          </p:nvSpPr>
          <p:spPr>
            <a:xfrm>
              <a:off x="6102442" y="1483456"/>
              <a:ext cx="981106" cy="777510"/>
            </a:xfrm>
            <a:prstGeom prst="rect">
              <a:avLst/>
            </a:prstGeom>
            <a:noFill/>
            <a:ln>
              <a:noFill/>
            </a:ln>
          </p:spPr>
          <p:txBody>
            <a:bodyPr spcFirstLastPara="1" wrap="square" lIns="108000" tIns="45700" rIns="108000" bIns="45700" anchor="t" anchorCtr="0">
              <a:noAutofit/>
            </a:bodyPr>
            <a:lstStyle/>
            <a:p>
              <a:pPr marL="0" marR="0" lvl="0" indent="0" algn="ctr" rtl="0">
                <a:spcBef>
                  <a:spcPts val="0"/>
                </a:spcBef>
                <a:spcAft>
                  <a:spcPts val="0"/>
                </a:spcAft>
                <a:buNone/>
              </a:pPr>
              <a:r>
                <a:rPr lang="en-US" sz="4400" b="1">
                  <a:solidFill>
                    <a:schemeClr val="accent2"/>
                  </a:solidFill>
                  <a:latin typeface="Arial"/>
                  <a:ea typeface="Arial"/>
                  <a:cs typeface="Arial"/>
                  <a:sym typeface="Arial"/>
                </a:rPr>
                <a:t>02</a:t>
              </a:r>
              <a:endParaRPr sz="4400" b="1">
                <a:solidFill>
                  <a:schemeClr val="accent2"/>
                </a:solidFill>
                <a:latin typeface="Arial"/>
                <a:ea typeface="Arial"/>
                <a:cs typeface="Arial"/>
                <a:sym typeface="Arial"/>
              </a:endParaRPr>
            </a:p>
          </p:txBody>
        </p:sp>
      </p:grpSp>
      <p:sp>
        <p:nvSpPr>
          <p:cNvPr id="122" name="Google Shape;122;p29"/>
          <p:cNvSpPr txBox="1"/>
          <p:nvPr/>
        </p:nvSpPr>
        <p:spPr>
          <a:xfrm>
            <a:off x="1594938" y="4703132"/>
            <a:ext cx="4661840"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lt1"/>
                </a:solidFill>
                <a:latin typeface="Arial"/>
                <a:ea typeface="Arial"/>
                <a:cs typeface="Arial"/>
                <a:sym typeface="Arial"/>
              </a:rPr>
              <a:t>Proses Bisnis Kasus, Penelitian Sejenis, Perancangan Kuesioner, Metode Penelitian, Metode Analisis, Uji Validitas dan Reabilitas, dan Hasil Penelitian</a:t>
            </a:r>
            <a:endParaRPr sz="1200">
              <a:solidFill>
                <a:schemeClr val="lt1"/>
              </a:solidFill>
              <a:latin typeface="Arial"/>
              <a:ea typeface="Arial"/>
              <a:cs typeface="Arial"/>
              <a:sym typeface="Arial"/>
            </a:endParaRPr>
          </a:p>
        </p:txBody>
      </p:sp>
      <p:grpSp>
        <p:nvGrpSpPr>
          <p:cNvPr id="123" name="Google Shape;123;p29"/>
          <p:cNvGrpSpPr/>
          <p:nvPr/>
        </p:nvGrpSpPr>
        <p:grpSpPr>
          <a:xfrm>
            <a:off x="819536" y="4020212"/>
            <a:ext cx="5419663" cy="777510"/>
            <a:chOff x="6102442" y="1483456"/>
            <a:chExt cx="5419663" cy="777510"/>
          </a:xfrm>
        </p:grpSpPr>
        <p:sp>
          <p:nvSpPr>
            <p:cNvPr id="124" name="Google Shape;124;p29"/>
            <p:cNvSpPr txBox="1"/>
            <p:nvPr/>
          </p:nvSpPr>
          <p:spPr>
            <a:xfrm>
              <a:off x="6860266" y="1678152"/>
              <a:ext cx="4661840" cy="507831"/>
            </a:xfrm>
            <a:prstGeom prst="rect">
              <a:avLst/>
            </a:prstGeom>
            <a:noFill/>
            <a:ln>
              <a:noFill/>
            </a:ln>
          </p:spPr>
          <p:txBody>
            <a:bodyPr spcFirstLastPara="1" wrap="square" lIns="108000" tIns="45700" rIns="108000" bIns="45700" anchor="t" anchorCtr="0">
              <a:noAutofit/>
            </a:bodyPr>
            <a:lstStyle/>
            <a:p>
              <a:pPr marL="0" marR="0" lvl="0" indent="0" algn="l" rtl="0">
                <a:spcBef>
                  <a:spcPts val="0"/>
                </a:spcBef>
                <a:spcAft>
                  <a:spcPts val="0"/>
                </a:spcAft>
                <a:buNone/>
              </a:pPr>
              <a:r>
                <a:rPr lang="en-US" sz="2700" b="1">
                  <a:solidFill>
                    <a:schemeClr val="accent3"/>
                  </a:solidFill>
                  <a:latin typeface="Arial"/>
                  <a:ea typeface="Arial"/>
                  <a:cs typeface="Arial"/>
                  <a:sym typeface="Arial"/>
                </a:rPr>
                <a:t>Pembahasan</a:t>
              </a:r>
              <a:endParaRPr sz="2700" b="1">
                <a:solidFill>
                  <a:schemeClr val="accent3"/>
                </a:solidFill>
                <a:latin typeface="Arial"/>
                <a:ea typeface="Arial"/>
                <a:cs typeface="Arial"/>
                <a:sym typeface="Arial"/>
              </a:endParaRPr>
            </a:p>
          </p:txBody>
        </p:sp>
        <p:sp>
          <p:nvSpPr>
            <p:cNvPr id="125" name="Google Shape;125;p29"/>
            <p:cNvSpPr txBox="1"/>
            <p:nvPr/>
          </p:nvSpPr>
          <p:spPr>
            <a:xfrm>
              <a:off x="6102442" y="1483456"/>
              <a:ext cx="981106" cy="777510"/>
            </a:xfrm>
            <a:prstGeom prst="rect">
              <a:avLst/>
            </a:prstGeom>
            <a:noFill/>
            <a:ln>
              <a:noFill/>
            </a:ln>
          </p:spPr>
          <p:txBody>
            <a:bodyPr spcFirstLastPara="1" wrap="square" lIns="108000" tIns="45700" rIns="108000" bIns="45700" anchor="t" anchorCtr="0">
              <a:noAutofit/>
            </a:bodyPr>
            <a:lstStyle/>
            <a:p>
              <a:pPr marL="0" marR="0" lvl="0" indent="0" algn="ctr" rtl="0">
                <a:spcBef>
                  <a:spcPts val="0"/>
                </a:spcBef>
                <a:spcAft>
                  <a:spcPts val="0"/>
                </a:spcAft>
                <a:buNone/>
              </a:pPr>
              <a:r>
                <a:rPr lang="en-US" sz="4400" b="1">
                  <a:solidFill>
                    <a:schemeClr val="accent3"/>
                  </a:solidFill>
                  <a:latin typeface="Arial"/>
                  <a:ea typeface="Arial"/>
                  <a:cs typeface="Arial"/>
                  <a:sym typeface="Arial"/>
                </a:rPr>
                <a:t>03</a:t>
              </a:r>
              <a:endParaRPr sz="4400" b="1">
                <a:solidFill>
                  <a:schemeClr val="accent3"/>
                </a:solidFill>
                <a:latin typeface="Arial"/>
                <a:ea typeface="Arial"/>
                <a:cs typeface="Arial"/>
                <a:sym typeface="Arial"/>
              </a:endParaRPr>
            </a:p>
          </p:txBody>
        </p:sp>
      </p:grpSp>
      <p:sp>
        <p:nvSpPr>
          <p:cNvPr id="126" name="Google Shape;126;p29"/>
          <p:cNvSpPr txBox="1"/>
          <p:nvPr/>
        </p:nvSpPr>
        <p:spPr>
          <a:xfrm>
            <a:off x="1594938" y="6035529"/>
            <a:ext cx="4661840"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lt1"/>
                </a:solidFill>
                <a:latin typeface="Arial"/>
                <a:ea typeface="Arial"/>
                <a:cs typeface="Arial"/>
                <a:sym typeface="Arial"/>
              </a:rPr>
              <a:t>Kesimpulan dan Saran</a:t>
            </a:r>
            <a:endParaRPr/>
          </a:p>
        </p:txBody>
      </p:sp>
      <p:grpSp>
        <p:nvGrpSpPr>
          <p:cNvPr id="127" name="Google Shape;127;p29"/>
          <p:cNvGrpSpPr/>
          <p:nvPr/>
        </p:nvGrpSpPr>
        <p:grpSpPr>
          <a:xfrm>
            <a:off x="819536" y="5352609"/>
            <a:ext cx="5419663" cy="777510"/>
            <a:chOff x="6102442" y="1483456"/>
            <a:chExt cx="5419663" cy="777510"/>
          </a:xfrm>
        </p:grpSpPr>
        <p:sp>
          <p:nvSpPr>
            <p:cNvPr id="128" name="Google Shape;128;p29"/>
            <p:cNvSpPr txBox="1"/>
            <p:nvPr/>
          </p:nvSpPr>
          <p:spPr>
            <a:xfrm>
              <a:off x="6860266" y="1678152"/>
              <a:ext cx="4661840" cy="507831"/>
            </a:xfrm>
            <a:prstGeom prst="rect">
              <a:avLst/>
            </a:prstGeom>
            <a:noFill/>
            <a:ln>
              <a:noFill/>
            </a:ln>
          </p:spPr>
          <p:txBody>
            <a:bodyPr spcFirstLastPara="1" wrap="square" lIns="108000" tIns="45700" rIns="108000" bIns="45700" anchor="t" anchorCtr="0">
              <a:noAutofit/>
            </a:bodyPr>
            <a:lstStyle/>
            <a:p>
              <a:pPr marL="0" marR="0" lvl="0" indent="0" algn="l" rtl="0">
                <a:spcBef>
                  <a:spcPts val="0"/>
                </a:spcBef>
                <a:spcAft>
                  <a:spcPts val="0"/>
                </a:spcAft>
                <a:buNone/>
              </a:pPr>
              <a:r>
                <a:rPr lang="en-US" sz="2700" b="1">
                  <a:solidFill>
                    <a:schemeClr val="accent4"/>
                  </a:solidFill>
                  <a:latin typeface="Arial"/>
                  <a:ea typeface="Arial"/>
                  <a:cs typeface="Arial"/>
                  <a:sym typeface="Arial"/>
                </a:rPr>
                <a:t>Kesimpulan dan Saran</a:t>
              </a:r>
              <a:endParaRPr sz="2700" b="1">
                <a:solidFill>
                  <a:schemeClr val="accent4"/>
                </a:solidFill>
                <a:latin typeface="Arial"/>
                <a:ea typeface="Arial"/>
                <a:cs typeface="Arial"/>
                <a:sym typeface="Arial"/>
              </a:endParaRPr>
            </a:p>
          </p:txBody>
        </p:sp>
        <p:sp>
          <p:nvSpPr>
            <p:cNvPr id="129" name="Google Shape;129;p29"/>
            <p:cNvSpPr txBox="1"/>
            <p:nvPr/>
          </p:nvSpPr>
          <p:spPr>
            <a:xfrm>
              <a:off x="6102442" y="1483456"/>
              <a:ext cx="981106" cy="777510"/>
            </a:xfrm>
            <a:prstGeom prst="rect">
              <a:avLst/>
            </a:prstGeom>
            <a:noFill/>
            <a:ln>
              <a:noFill/>
            </a:ln>
          </p:spPr>
          <p:txBody>
            <a:bodyPr spcFirstLastPara="1" wrap="square" lIns="108000" tIns="45700" rIns="108000" bIns="45700" anchor="t" anchorCtr="0">
              <a:noAutofit/>
            </a:bodyPr>
            <a:lstStyle/>
            <a:p>
              <a:pPr marL="0" marR="0" lvl="0" indent="0" algn="ctr" rtl="0">
                <a:spcBef>
                  <a:spcPts val="0"/>
                </a:spcBef>
                <a:spcAft>
                  <a:spcPts val="0"/>
                </a:spcAft>
                <a:buNone/>
              </a:pPr>
              <a:r>
                <a:rPr lang="en-US" sz="4400" b="1">
                  <a:solidFill>
                    <a:schemeClr val="accent4"/>
                  </a:solidFill>
                  <a:latin typeface="Arial"/>
                  <a:ea typeface="Arial"/>
                  <a:cs typeface="Arial"/>
                  <a:sym typeface="Arial"/>
                </a:rPr>
                <a:t>04</a:t>
              </a:r>
              <a:endParaRPr sz="4400" b="1">
                <a:solidFill>
                  <a:schemeClr val="accent4"/>
                </a:solidFill>
                <a:latin typeface="Arial"/>
                <a:ea typeface="Arial"/>
                <a:cs typeface="Arial"/>
                <a:sym typeface="Arial"/>
              </a:endParaRPr>
            </a:p>
          </p:txBody>
        </p:sp>
      </p:grpSp>
      <p:sp>
        <p:nvSpPr>
          <p:cNvPr id="130" name="Google Shape;130;p29"/>
          <p:cNvSpPr txBox="1"/>
          <p:nvPr/>
        </p:nvSpPr>
        <p:spPr>
          <a:xfrm>
            <a:off x="6997024" y="4887798"/>
            <a:ext cx="5309286" cy="92333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5400">
                <a:solidFill>
                  <a:schemeClr val="lt1"/>
                </a:solidFill>
                <a:latin typeface="Arial"/>
                <a:ea typeface="Arial"/>
                <a:cs typeface="Arial"/>
                <a:sym typeface="Arial"/>
              </a:rPr>
              <a:t>Daftar Materi</a:t>
            </a:r>
            <a:endParaRPr sz="5400">
              <a:solidFill>
                <a:schemeClr val="lt1"/>
              </a:solidFill>
              <a:latin typeface="Arial"/>
              <a:ea typeface="Arial"/>
              <a:cs typeface="Arial"/>
              <a:sym typeface="Arial"/>
            </a:endParaRPr>
          </a:p>
        </p:txBody>
      </p:sp>
      <p:pic>
        <p:nvPicPr>
          <p:cNvPr id="131" name="Google Shape;131;p29"/>
          <p:cNvPicPr preferRelativeResize="0"/>
          <p:nvPr/>
        </p:nvPicPr>
        <p:blipFill rotWithShape="1">
          <a:blip r:embed="rId3">
            <a:alphaModFix/>
          </a:blip>
          <a:srcRect/>
          <a:stretch/>
        </p:blipFill>
        <p:spPr>
          <a:xfrm>
            <a:off x="184030" y="246642"/>
            <a:ext cx="841581" cy="84158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ntr" presetSubtype="0" fill="hold" nodeType="withEffect">
                                  <p:stCondLst>
                                    <p:cond delay="0"/>
                                  </p:stCondLst>
                                  <p:childTnLst>
                                    <p:set>
                                      <p:cBhvr>
                                        <p:cTn id="9" dur="1" fill="hold">
                                          <p:stCondLst>
                                            <p:cond delay="0"/>
                                          </p:stCondLst>
                                        </p:cTn>
                                        <p:tgtEl>
                                          <p:spTgt spid="114"/>
                                        </p:tgtEl>
                                        <p:attrNameLst>
                                          <p:attrName>style.visibility</p:attrName>
                                        </p:attrNameLst>
                                      </p:cBhvr>
                                      <p:to>
                                        <p:strVal val="visible"/>
                                      </p:to>
                                    </p:set>
                                    <p:animEffect transition="in" filter="fade">
                                      <p:cBhvr>
                                        <p:cTn id="10" dur="500"/>
                                        <p:tgtEl>
                                          <p:spTgt spid="1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animEffect transition="in" filter="fade">
                                      <p:cBhvr>
                                        <p:cTn id="15" dur="500"/>
                                        <p:tgtEl>
                                          <p:spTgt spid="119"/>
                                        </p:tgtEl>
                                      </p:cBhvr>
                                    </p:animEffect>
                                  </p:childTnLst>
                                </p:cTn>
                              </p:par>
                              <p:par>
                                <p:cTn id="16" presetID="10" presetClass="entr" presetSubtype="0" fill="hold" nodeType="withEffect">
                                  <p:stCondLst>
                                    <p:cond delay="0"/>
                                  </p:stCondLst>
                                  <p:childTnLst>
                                    <p:set>
                                      <p:cBhvr>
                                        <p:cTn id="17" dur="1" fill="hold">
                                          <p:stCondLst>
                                            <p:cond delay="0"/>
                                          </p:stCondLst>
                                        </p:cTn>
                                        <p:tgtEl>
                                          <p:spTgt spid="118"/>
                                        </p:tgtEl>
                                        <p:attrNameLst>
                                          <p:attrName>style.visibility</p:attrName>
                                        </p:attrNameLst>
                                      </p:cBhvr>
                                      <p:to>
                                        <p:strVal val="visible"/>
                                      </p:to>
                                    </p:set>
                                    <p:animEffect transition="in" filter="fade">
                                      <p:cBhvr>
                                        <p:cTn id="18" dur="500"/>
                                        <p:tgtEl>
                                          <p:spTgt spid="1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3"/>
                                        </p:tgtEl>
                                        <p:attrNameLst>
                                          <p:attrName>style.visibility</p:attrName>
                                        </p:attrNameLst>
                                      </p:cBhvr>
                                      <p:to>
                                        <p:strVal val="visible"/>
                                      </p:to>
                                    </p:set>
                                    <p:animEffect transition="in" filter="fade">
                                      <p:cBhvr>
                                        <p:cTn id="23" dur="500"/>
                                        <p:tgtEl>
                                          <p:spTgt spid="123"/>
                                        </p:tgtEl>
                                      </p:cBhvr>
                                    </p:animEffect>
                                  </p:childTnLst>
                                </p:cTn>
                              </p:par>
                              <p:par>
                                <p:cTn id="24" presetID="10" presetClass="entr" presetSubtype="0" fill="hold" nodeType="withEffect">
                                  <p:stCondLst>
                                    <p:cond delay="0"/>
                                  </p:stCondLst>
                                  <p:childTnLst>
                                    <p:set>
                                      <p:cBhvr>
                                        <p:cTn id="25" dur="1" fill="hold">
                                          <p:stCondLst>
                                            <p:cond delay="0"/>
                                          </p:stCondLst>
                                        </p:cTn>
                                        <p:tgtEl>
                                          <p:spTgt spid="122"/>
                                        </p:tgtEl>
                                        <p:attrNameLst>
                                          <p:attrName>style.visibility</p:attrName>
                                        </p:attrNameLst>
                                      </p:cBhvr>
                                      <p:to>
                                        <p:strVal val="visible"/>
                                      </p:to>
                                    </p:set>
                                    <p:animEffect transition="in" filter="fade">
                                      <p:cBhvr>
                                        <p:cTn id="26" dur="500"/>
                                        <p:tgtEl>
                                          <p:spTgt spid="12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7"/>
                                        </p:tgtEl>
                                        <p:attrNameLst>
                                          <p:attrName>style.visibility</p:attrName>
                                        </p:attrNameLst>
                                      </p:cBhvr>
                                      <p:to>
                                        <p:strVal val="visible"/>
                                      </p:to>
                                    </p:set>
                                    <p:animEffect transition="in" filter="fade">
                                      <p:cBhvr>
                                        <p:cTn id="31" dur="500"/>
                                        <p:tgtEl>
                                          <p:spTgt spid="127"/>
                                        </p:tgtEl>
                                      </p:cBhvr>
                                    </p:animEffect>
                                  </p:childTnLst>
                                </p:cTn>
                              </p:par>
                              <p:par>
                                <p:cTn id="32" presetID="10" presetClass="entr" presetSubtype="0" fill="hold" nodeType="withEffect">
                                  <p:stCondLst>
                                    <p:cond delay="0"/>
                                  </p:stCondLst>
                                  <p:childTnLst>
                                    <p:set>
                                      <p:cBhvr>
                                        <p:cTn id="33" dur="1" fill="hold">
                                          <p:stCondLst>
                                            <p:cond delay="0"/>
                                          </p:stCondLst>
                                        </p:cTn>
                                        <p:tgtEl>
                                          <p:spTgt spid="126"/>
                                        </p:tgtEl>
                                        <p:attrNameLst>
                                          <p:attrName>style.visibility</p:attrName>
                                        </p:attrNameLst>
                                      </p:cBhvr>
                                      <p:to>
                                        <p:strVal val="visible"/>
                                      </p:to>
                                    </p:set>
                                    <p:animEffect transition="in" filter="fade">
                                      <p:cBhvr>
                                        <p:cTn id="34"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844"/>
        <p:cNvGrpSpPr/>
        <p:nvPr/>
      </p:nvGrpSpPr>
      <p:grpSpPr>
        <a:xfrm>
          <a:off x="0" y="0"/>
          <a:ext cx="0" cy="0"/>
          <a:chOff x="0" y="0"/>
          <a:chExt cx="0" cy="0"/>
        </a:xfrm>
      </p:grpSpPr>
      <p:sp>
        <p:nvSpPr>
          <p:cNvPr id="845" name="Google Shape;845;p56"/>
          <p:cNvSpPr/>
          <p:nvPr/>
        </p:nvSpPr>
        <p:spPr>
          <a:xfrm>
            <a:off x="3903900" y="509825"/>
            <a:ext cx="4384200" cy="959100"/>
          </a:xfrm>
          <a:prstGeom prst="bevel">
            <a:avLst>
              <a:gd name="adj" fmla="val 125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6"/>
          <p:cNvSpPr txBox="1"/>
          <p:nvPr/>
        </p:nvSpPr>
        <p:spPr>
          <a:xfrm>
            <a:off x="3962700" y="704675"/>
            <a:ext cx="4266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solidFill>
                  <a:schemeClr val="accent1"/>
                </a:solidFill>
              </a:rPr>
              <a:t>Uji Validitas dan Reabilitas</a:t>
            </a:r>
            <a:endParaRPr sz="2500" b="1">
              <a:solidFill>
                <a:schemeClr val="accent1"/>
              </a:solidFill>
            </a:endParaRPr>
          </a:p>
        </p:txBody>
      </p:sp>
      <p:sp>
        <p:nvSpPr>
          <p:cNvPr id="847" name="Google Shape;847;p56"/>
          <p:cNvSpPr/>
          <p:nvPr/>
        </p:nvSpPr>
        <p:spPr>
          <a:xfrm>
            <a:off x="3512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6"/>
          <p:cNvSpPr/>
          <p:nvPr/>
        </p:nvSpPr>
        <p:spPr>
          <a:xfrm>
            <a:off x="3120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6"/>
          <p:cNvSpPr/>
          <p:nvPr/>
        </p:nvSpPr>
        <p:spPr>
          <a:xfrm>
            <a:off x="2729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6"/>
          <p:cNvSpPr/>
          <p:nvPr/>
        </p:nvSpPr>
        <p:spPr>
          <a:xfrm>
            <a:off x="2337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6"/>
          <p:cNvSpPr/>
          <p:nvPr/>
        </p:nvSpPr>
        <p:spPr>
          <a:xfrm>
            <a:off x="1946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6"/>
          <p:cNvSpPr/>
          <p:nvPr/>
        </p:nvSpPr>
        <p:spPr>
          <a:xfrm>
            <a:off x="1554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6"/>
          <p:cNvSpPr/>
          <p:nvPr/>
        </p:nvSpPr>
        <p:spPr>
          <a:xfrm>
            <a:off x="1163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6"/>
          <p:cNvSpPr/>
          <p:nvPr/>
        </p:nvSpPr>
        <p:spPr>
          <a:xfrm>
            <a:off x="771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6"/>
          <p:cNvSpPr/>
          <p:nvPr/>
        </p:nvSpPr>
        <p:spPr>
          <a:xfrm>
            <a:off x="380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6"/>
          <p:cNvSpPr/>
          <p:nvPr/>
        </p:nvSpPr>
        <p:spPr>
          <a:xfrm>
            <a:off x="-111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6"/>
          <p:cNvSpPr/>
          <p:nvPr/>
        </p:nvSpPr>
        <p:spPr>
          <a:xfrm>
            <a:off x="10245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6"/>
          <p:cNvSpPr/>
          <p:nvPr/>
        </p:nvSpPr>
        <p:spPr>
          <a:xfrm>
            <a:off x="9854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6"/>
          <p:cNvSpPr/>
          <p:nvPr/>
        </p:nvSpPr>
        <p:spPr>
          <a:xfrm>
            <a:off x="9462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6"/>
          <p:cNvSpPr/>
          <p:nvPr/>
        </p:nvSpPr>
        <p:spPr>
          <a:xfrm>
            <a:off x="9071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6"/>
          <p:cNvSpPr/>
          <p:nvPr/>
        </p:nvSpPr>
        <p:spPr>
          <a:xfrm>
            <a:off x="8679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6"/>
          <p:cNvSpPr/>
          <p:nvPr/>
        </p:nvSpPr>
        <p:spPr>
          <a:xfrm>
            <a:off x="8288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6"/>
          <p:cNvSpPr/>
          <p:nvPr/>
        </p:nvSpPr>
        <p:spPr>
          <a:xfrm>
            <a:off x="11811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6"/>
          <p:cNvSpPr/>
          <p:nvPr/>
        </p:nvSpPr>
        <p:spPr>
          <a:xfrm>
            <a:off x="11420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6"/>
          <p:cNvSpPr/>
          <p:nvPr/>
        </p:nvSpPr>
        <p:spPr>
          <a:xfrm>
            <a:off x="11028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6"/>
          <p:cNvSpPr/>
          <p:nvPr/>
        </p:nvSpPr>
        <p:spPr>
          <a:xfrm>
            <a:off x="10637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7" name="Google Shape;867;p56"/>
          <p:cNvPicPr preferRelativeResize="0"/>
          <p:nvPr/>
        </p:nvPicPr>
        <p:blipFill rotWithShape="1">
          <a:blip r:embed="rId3">
            <a:alphaModFix/>
          </a:blip>
          <a:srcRect/>
          <a:stretch/>
        </p:blipFill>
        <p:spPr>
          <a:xfrm>
            <a:off x="11420101" y="82473"/>
            <a:ext cx="622199" cy="622200"/>
          </a:xfrm>
          <a:prstGeom prst="rect">
            <a:avLst/>
          </a:prstGeom>
          <a:noFill/>
          <a:ln>
            <a:noFill/>
          </a:ln>
        </p:spPr>
      </p:pic>
      <p:sp>
        <p:nvSpPr>
          <p:cNvPr id="868" name="Google Shape;868;p56"/>
          <p:cNvSpPr/>
          <p:nvPr/>
        </p:nvSpPr>
        <p:spPr>
          <a:xfrm>
            <a:off x="0" y="6293825"/>
            <a:ext cx="12192000" cy="257700"/>
          </a:xfrm>
          <a:prstGeom prst="rect">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t>SmartPLS </a:t>
            </a:r>
            <a:endParaRPr b="1"/>
          </a:p>
        </p:txBody>
      </p:sp>
      <p:pic>
        <p:nvPicPr>
          <p:cNvPr id="869" name="Google Shape;869;p56"/>
          <p:cNvPicPr preferRelativeResize="0"/>
          <p:nvPr/>
        </p:nvPicPr>
        <p:blipFill>
          <a:blip r:embed="rId4">
            <a:alphaModFix/>
          </a:blip>
          <a:stretch>
            <a:fillRect/>
          </a:stretch>
        </p:blipFill>
        <p:spPr>
          <a:xfrm>
            <a:off x="1055075" y="1621325"/>
            <a:ext cx="10034802" cy="3461326"/>
          </a:xfrm>
          <a:prstGeom prst="rect">
            <a:avLst/>
          </a:prstGeom>
          <a:noFill/>
          <a:ln>
            <a:noFill/>
          </a:ln>
        </p:spPr>
      </p:pic>
      <p:sp>
        <p:nvSpPr>
          <p:cNvPr id="870" name="Google Shape;870;p56"/>
          <p:cNvSpPr txBox="1"/>
          <p:nvPr/>
        </p:nvSpPr>
        <p:spPr>
          <a:xfrm>
            <a:off x="1033650" y="5082650"/>
            <a:ext cx="10034700" cy="762000"/>
          </a:xfrm>
          <a:prstGeom prst="rect">
            <a:avLst/>
          </a:prstGeom>
          <a:noFill/>
          <a:ln>
            <a:noFill/>
          </a:ln>
        </p:spPr>
        <p:txBody>
          <a:bodyPr spcFirstLastPara="1" wrap="square" lIns="91425" tIns="91425" rIns="91425" bIns="91425" anchor="t" anchorCtr="0">
            <a:spAutoFit/>
          </a:bodyPr>
          <a:lstStyle/>
          <a:p>
            <a:pPr marL="0" marR="88900" lvl="0" indent="0" algn="just" rtl="0">
              <a:lnSpc>
                <a:spcPct val="150000"/>
              </a:lnSpc>
              <a:spcBef>
                <a:spcPts val="500"/>
              </a:spcBef>
              <a:spcAft>
                <a:spcPts val="0"/>
              </a:spcAft>
              <a:buNone/>
            </a:pPr>
            <a:r>
              <a:rPr lang="en-US" sz="1500">
                <a:solidFill>
                  <a:schemeClr val="accent1"/>
                </a:solidFill>
                <a:latin typeface="Times New Roman"/>
                <a:ea typeface="Times New Roman"/>
                <a:cs typeface="Times New Roman"/>
                <a:sym typeface="Times New Roman"/>
              </a:rPr>
              <a:t>Berdasarkan gambar di atas, Kualitas Pengguna (KP), Kualitas Informasi (KI), dan Kualitaas Interaksi Layanan (KIL) memiliki nilai yang valid, terbukti tidak ada nilai yang merah.</a:t>
            </a:r>
            <a:endParaRPr sz="1500">
              <a:solidFill>
                <a:schemeClr val="accent1"/>
              </a:solidFill>
              <a:latin typeface="Times New Roman"/>
              <a:ea typeface="Times New Roman"/>
              <a:cs typeface="Times New Roman"/>
              <a:sym typeface="Times New Roman"/>
            </a:endParaRPr>
          </a:p>
        </p:txBody>
      </p:sp>
    </p:spTree>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874"/>
        <p:cNvGrpSpPr/>
        <p:nvPr/>
      </p:nvGrpSpPr>
      <p:grpSpPr>
        <a:xfrm>
          <a:off x="0" y="0"/>
          <a:ext cx="0" cy="0"/>
          <a:chOff x="0" y="0"/>
          <a:chExt cx="0" cy="0"/>
        </a:xfrm>
      </p:grpSpPr>
      <p:sp>
        <p:nvSpPr>
          <p:cNvPr id="875" name="Google Shape;875;p57"/>
          <p:cNvSpPr/>
          <p:nvPr/>
        </p:nvSpPr>
        <p:spPr>
          <a:xfrm>
            <a:off x="3903900" y="509825"/>
            <a:ext cx="4384200" cy="959100"/>
          </a:xfrm>
          <a:prstGeom prst="bevel">
            <a:avLst>
              <a:gd name="adj" fmla="val 125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7"/>
          <p:cNvSpPr txBox="1"/>
          <p:nvPr/>
        </p:nvSpPr>
        <p:spPr>
          <a:xfrm>
            <a:off x="3962700" y="704675"/>
            <a:ext cx="4266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solidFill>
                  <a:schemeClr val="accent1"/>
                </a:solidFill>
              </a:rPr>
              <a:t>Uji Validitas dan Reabilitas</a:t>
            </a:r>
            <a:endParaRPr sz="2500" b="1">
              <a:solidFill>
                <a:schemeClr val="accent1"/>
              </a:solidFill>
            </a:endParaRPr>
          </a:p>
        </p:txBody>
      </p:sp>
      <p:sp>
        <p:nvSpPr>
          <p:cNvPr id="877" name="Google Shape;877;p57"/>
          <p:cNvSpPr/>
          <p:nvPr/>
        </p:nvSpPr>
        <p:spPr>
          <a:xfrm>
            <a:off x="3512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7"/>
          <p:cNvSpPr/>
          <p:nvPr/>
        </p:nvSpPr>
        <p:spPr>
          <a:xfrm>
            <a:off x="3120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7"/>
          <p:cNvSpPr/>
          <p:nvPr/>
        </p:nvSpPr>
        <p:spPr>
          <a:xfrm>
            <a:off x="2729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7"/>
          <p:cNvSpPr/>
          <p:nvPr/>
        </p:nvSpPr>
        <p:spPr>
          <a:xfrm>
            <a:off x="2337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7"/>
          <p:cNvSpPr/>
          <p:nvPr/>
        </p:nvSpPr>
        <p:spPr>
          <a:xfrm>
            <a:off x="1946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7"/>
          <p:cNvSpPr/>
          <p:nvPr/>
        </p:nvSpPr>
        <p:spPr>
          <a:xfrm>
            <a:off x="1554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7"/>
          <p:cNvSpPr/>
          <p:nvPr/>
        </p:nvSpPr>
        <p:spPr>
          <a:xfrm>
            <a:off x="1163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7"/>
          <p:cNvSpPr/>
          <p:nvPr/>
        </p:nvSpPr>
        <p:spPr>
          <a:xfrm>
            <a:off x="771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7"/>
          <p:cNvSpPr/>
          <p:nvPr/>
        </p:nvSpPr>
        <p:spPr>
          <a:xfrm>
            <a:off x="380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7"/>
          <p:cNvSpPr/>
          <p:nvPr/>
        </p:nvSpPr>
        <p:spPr>
          <a:xfrm>
            <a:off x="-111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7"/>
          <p:cNvSpPr/>
          <p:nvPr/>
        </p:nvSpPr>
        <p:spPr>
          <a:xfrm>
            <a:off x="10245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7"/>
          <p:cNvSpPr/>
          <p:nvPr/>
        </p:nvSpPr>
        <p:spPr>
          <a:xfrm>
            <a:off x="9854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7"/>
          <p:cNvSpPr/>
          <p:nvPr/>
        </p:nvSpPr>
        <p:spPr>
          <a:xfrm>
            <a:off x="9462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7"/>
          <p:cNvSpPr/>
          <p:nvPr/>
        </p:nvSpPr>
        <p:spPr>
          <a:xfrm>
            <a:off x="9071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7"/>
          <p:cNvSpPr/>
          <p:nvPr/>
        </p:nvSpPr>
        <p:spPr>
          <a:xfrm>
            <a:off x="8679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7"/>
          <p:cNvSpPr/>
          <p:nvPr/>
        </p:nvSpPr>
        <p:spPr>
          <a:xfrm>
            <a:off x="8288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7"/>
          <p:cNvSpPr/>
          <p:nvPr/>
        </p:nvSpPr>
        <p:spPr>
          <a:xfrm>
            <a:off x="11811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7"/>
          <p:cNvSpPr/>
          <p:nvPr/>
        </p:nvSpPr>
        <p:spPr>
          <a:xfrm>
            <a:off x="11420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7"/>
          <p:cNvSpPr/>
          <p:nvPr/>
        </p:nvSpPr>
        <p:spPr>
          <a:xfrm>
            <a:off x="11028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7"/>
          <p:cNvSpPr/>
          <p:nvPr/>
        </p:nvSpPr>
        <p:spPr>
          <a:xfrm>
            <a:off x="10637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97" name="Google Shape;897;p57"/>
          <p:cNvPicPr preferRelativeResize="0"/>
          <p:nvPr/>
        </p:nvPicPr>
        <p:blipFill rotWithShape="1">
          <a:blip r:embed="rId3">
            <a:alphaModFix/>
          </a:blip>
          <a:srcRect/>
          <a:stretch/>
        </p:blipFill>
        <p:spPr>
          <a:xfrm>
            <a:off x="11420101" y="82473"/>
            <a:ext cx="622199" cy="622200"/>
          </a:xfrm>
          <a:prstGeom prst="rect">
            <a:avLst/>
          </a:prstGeom>
          <a:noFill/>
          <a:ln>
            <a:noFill/>
          </a:ln>
        </p:spPr>
      </p:pic>
      <p:sp>
        <p:nvSpPr>
          <p:cNvPr id="898" name="Google Shape;898;p57"/>
          <p:cNvSpPr/>
          <p:nvPr/>
        </p:nvSpPr>
        <p:spPr>
          <a:xfrm>
            <a:off x="0" y="6293825"/>
            <a:ext cx="12192000" cy="257700"/>
          </a:xfrm>
          <a:prstGeom prst="rect">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t>SmartPLS </a:t>
            </a:r>
            <a:endParaRPr b="1"/>
          </a:p>
        </p:txBody>
      </p:sp>
      <p:pic>
        <p:nvPicPr>
          <p:cNvPr id="899" name="Google Shape;899;p57"/>
          <p:cNvPicPr preferRelativeResize="0"/>
          <p:nvPr/>
        </p:nvPicPr>
        <p:blipFill>
          <a:blip r:embed="rId4">
            <a:alphaModFix/>
          </a:blip>
          <a:stretch>
            <a:fillRect/>
          </a:stretch>
        </p:blipFill>
        <p:spPr>
          <a:xfrm>
            <a:off x="1079751" y="1621325"/>
            <a:ext cx="9844376" cy="3395625"/>
          </a:xfrm>
          <a:prstGeom prst="rect">
            <a:avLst/>
          </a:prstGeom>
          <a:noFill/>
          <a:ln>
            <a:noFill/>
          </a:ln>
        </p:spPr>
      </p:pic>
      <p:sp>
        <p:nvSpPr>
          <p:cNvPr id="900" name="Google Shape;900;p57"/>
          <p:cNvSpPr txBox="1"/>
          <p:nvPr/>
        </p:nvSpPr>
        <p:spPr>
          <a:xfrm>
            <a:off x="1079750" y="5016950"/>
            <a:ext cx="9844500" cy="1108200"/>
          </a:xfrm>
          <a:prstGeom prst="rect">
            <a:avLst/>
          </a:prstGeom>
          <a:noFill/>
          <a:ln>
            <a:noFill/>
          </a:ln>
        </p:spPr>
        <p:txBody>
          <a:bodyPr spcFirstLastPara="1" wrap="square" lIns="91425" tIns="91425" rIns="91425" bIns="91425" anchor="t" anchorCtr="0">
            <a:spAutoFit/>
          </a:bodyPr>
          <a:lstStyle/>
          <a:p>
            <a:pPr marL="0" marR="88900" lvl="0" indent="0" algn="just" rtl="0">
              <a:lnSpc>
                <a:spcPct val="150000"/>
              </a:lnSpc>
              <a:spcBef>
                <a:spcPts val="500"/>
              </a:spcBef>
              <a:spcAft>
                <a:spcPts val="0"/>
              </a:spcAft>
              <a:buNone/>
            </a:pPr>
            <a:r>
              <a:rPr lang="en-US" sz="1500">
                <a:solidFill>
                  <a:schemeClr val="accent1"/>
                </a:solidFill>
                <a:latin typeface="Times New Roman"/>
                <a:ea typeface="Times New Roman"/>
                <a:cs typeface="Times New Roman"/>
                <a:sym typeface="Times New Roman"/>
              </a:rPr>
              <a:t>Berdasarkan gambar di atas, Kualitas Pengguna (KP), Kualitas Informasi (KI), dan Kualitas Interaksi Layanan (KIL) memiliki nilai yang valid, namun ada nilai yang merah di Kualitas Interaksi Layanan karena kurang puasnya responden terhadap layanan dari </a:t>
            </a:r>
            <a:r>
              <a:rPr lang="en-US" sz="1500" i="1">
                <a:solidFill>
                  <a:schemeClr val="accent1"/>
                </a:solidFill>
                <a:latin typeface="Times New Roman"/>
                <a:ea typeface="Times New Roman"/>
                <a:cs typeface="Times New Roman"/>
                <a:sym typeface="Times New Roman"/>
              </a:rPr>
              <a:t>website.</a:t>
            </a:r>
            <a:endParaRPr sz="1500" i="1">
              <a:solidFill>
                <a:schemeClr val="accent1"/>
              </a:solidFill>
              <a:latin typeface="Times New Roman"/>
              <a:ea typeface="Times New Roman"/>
              <a:cs typeface="Times New Roman"/>
              <a:sym typeface="Times New Roman"/>
            </a:endParaRPr>
          </a:p>
        </p:txBody>
      </p:sp>
    </p:spTree>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904"/>
        <p:cNvGrpSpPr/>
        <p:nvPr/>
      </p:nvGrpSpPr>
      <p:grpSpPr>
        <a:xfrm>
          <a:off x="0" y="0"/>
          <a:ext cx="0" cy="0"/>
          <a:chOff x="0" y="0"/>
          <a:chExt cx="0" cy="0"/>
        </a:xfrm>
      </p:grpSpPr>
      <p:sp>
        <p:nvSpPr>
          <p:cNvPr id="905" name="Google Shape;905;p58"/>
          <p:cNvSpPr/>
          <p:nvPr/>
        </p:nvSpPr>
        <p:spPr>
          <a:xfrm>
            <a:off x="3903900" y="509825"/>
            <a:ext cx="4384200" cy="959100"/>
          </a:xfrm>
          <a:prstGeom prst="bevel">
            <a:avLst>
              <a:gd name="adj" fmla="val 125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8"/>
          <p:cNvSpPr txBox="1"/>
          <p:nvPr/>
        </p:nvSpPr>
        <p:spPr>
          <a:xfrm>
            <a:off x="3962700" y="704675"/>
            <a:ext cx="4266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solidFill>
                  <a:schemeClr val="accent1"/>
                </a:solidFill>
              </a:rPr>
              <a:t>Uji Validitas dan Reabilitas</a:t>
            </a:r>
            <a:endParaRPr sz="2500" b="1">
              <a:solidFill>
                <a:schemeClr val="accent1"/>
              </a:solidFill>
            </a:endParaRPr>
          </a:p>
        </p:txBody>
      </p:sp>
      <p:sp>
        <p:nvSpPr>
          <p:cNvPr id="907" name="Google Shape;907;p58"/>
          <p:cNvSpPr/>
          <p:nvPr/>
        </p:nvSpPr>
        <p:spPr>
          <a:xfrm>
            <a:off x="3512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8"/>
          <p:cNvSpPr/>
          <p:nvPr/>
        </p:nvSpPr>
        <p:spPr>
          <a:xfrm>
            <a:off x="3120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8"/>
          <p:cNvSpPr/>
          <p:nvPr/>
        </p:nvSpPr>
        <p:spPr>
          <a:xfrm>
            <a:off x="2729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8"/>
          <p:cNvSpPr/>
          <p:nvPr/>
        </p:nvSpPr>
        <p:spPr>
          <a:xfrm>
            <a:off x="2337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8"/>
          <p:cNvSpPr/>
          <p:nvPr/>
        </p:nvSpPr>
        <p:spPr>
          <a:xfrm>
            <a:off x="1946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8"/>
          <p:cNvSpPr/>
          <p:nvPr/>
        </p:nvSpPr>
        <p:spPr>
          <a:xfrm>
            <a:off x="1554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8"/>
          <p:cNvSpPr/>
          <p:nvPr/>
        </p:nvSpPr>
        <p:spPr>
          <a:xfrm>
            <a:off x="1163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8"/>
          <p:cNvSpPr/>
          <p:nvPr/>
        </p:nvSpPr>
        <p:spPr>
          <a:xfrm>
            <a:off x="771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8"/>
          <p:cNvSpPr/>
          <p:nvPr/>
        </p:nvSpPr>
        <p:spPr>
          <a:xfrm>
            <a:off x="380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8"/>
          <p:cNvSpPr/>
          <p:nvPr/>
        </p:nvSpPr>
        <p:spPr>
          <a:xfrm>
            <a:off x="-111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8"/>
          <p:cNvSpPr/>
          <p:nvPr/>
        </p:nvSpPr>
        <p:spPr>
          <a:xfrm>
            <a:off x="10245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8"/>
          <p:cNvSpPr/>
          <p:nvPr/>
        </p:nvSpPr>
        <p:spPr>
          <a:xfrm>
            <a:off x="9854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8"/>
          <p:cNvSpPr/>
          <p:nvPr/>
        </p:nvSpPr>
        <p:spPr>
          <a:xfrm>
            <a:off x="9462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8"/>
          <p:cNvSpPr/>
          <p:nvPr/>
        </p:nvSpPr>
        <p:spPr>
          <a:xfrm>
            <a:off x="9071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8"/>
          <p:cNvSpPr/>
          <p:nvPr/>
        </p:nvSpPr>
        <p:spPr>
          <a:xfrm>
            <a:off x="8679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8"/>
          <p:cNvSpPr/>
          <p:nvPr/>
        </p:nvSpPr>
        <p:spPr>
          <a:xfrm>
            <a:off x="8288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8"/>
          <p:cNvSpPr/>
          <p:nvPr/>
        </p:nvSpPr>
        <p:spPr>
          <a:xfrm>
            <a:off x="11811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8"/>
          <p:cNvSpPr/>
          <p:nvPr/>
        </p:nvSpPr>
        <p:spPr>
          <a:xfrm>
            <a:off x="11420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8"/>
          <p:cNvSpPr/>
          <p:nvPr/>
        </p:nvSpPr>
        <p:spPr>
          <a:xfrm>
            <a:off x="11028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8"/>
          <p:cNvSpPr/>
          <p:nvPr/>
        </p:nvSpPr>
        <p:spPr>
          <a:xfrm>
            <a:off x="10637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27" name="Google Shape;927;p58"/>
          <p:cNvPicPr preferRelativeResize="0"/>
          <p:nvPr/>
        </p:nvPicPr>
        <p:blipFill rotWithShape="1">
          <a:blip r:embed="rId3">
            <a:alphaModFix/>
          </a:blip>
          <a:srcRect/>
          <a:stretch/>
        </p:blipFill>
        <p:spPr>
          <a:xfrm>
            <a:off x="11420101" y="82473"/>
            <a:ext cx="622199" cy="622200"/>
          </a:xfrm>
          <a:prstGeom prst="rect">
            <a:avLst/>
          </a:prstGeom>
          <a:noFill/>
          <a:ln>
            <a:noFill/>
          </a:ln>
        </p:spPr>
      </p:pic>
      <p:sp>
        <p:nvSpPr>
          <p:cNvPr id="928" name="Google Shape;928;p58"/>
          <p:cNvSpPr/>
          <p:nvPr/>
        </p:nvSpPr>
        <p:spPr>
          <a:xfrm>
            <a:off x="0" y="6293825"/>
            <a:ext cx="12192000" cy="257700"/>
          </a:xfrm>
          <a:prstGeom prst="rect">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t>SmartPLS </a:t>
            </a:r>
            <a:endParaRPr b="1"/>
          </a:p>
        </p:txBody>
      </p:sp>
      <p:pic>
        <p:nvPicPr>
          <p:cNvPr id="929" name="Google Shape;929;p58"/>
          <p:cNvPicPr preferRelativeResize="0"/>
          <p:nvPr/>
        </p:nvPicPr>
        <p:blipFill>
          <a:blip r:embed="rId4">
            <a:alphaModFix/>
          </a:blip>
          <a:stretch>
            <a:fillRect/>
          </a:stretch>
        </p:blipFill>
        <p:spPr>
          <a:xfrm>
            <a:off x="1217776" y="1621325"/>
            <a:ext cx="9810825" cy="3446242"/>
          </a:xfrm>
          <a:prstGeom prst="rect">
            <a:avLst/>
          </a:prstGeom>
          <a:noFill/>
          <a:ln>
            <a:noFill/>
          </a:ln>
        </p:spPr>
      </p:pic>
      <p:sp>
        <p:nvSpPr>
          <p:cNvPr id="930" name="Google Shape;930;p58"/>
          <p:cNvSpPr txBox="1"/>
          <p:nvPr/>
        </p:nvSpPr>
        <p:spPr>
          <a:xfrm>
            <a:off x="1217775" y="5067575"/>
            <a:ext cx="9810900" cy="6465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1500">
                <a:solidFill>
                  <a:schemeClr val="accent1"/>
                </a:solidFill>
                <a:latin typeface="Times New Roman"/>
                <a:ea typeface="Times New Roman"/>
                <a:cs typeface="Times New Roman"/>
                <a:sym typeface="Times New Roman"/>
              </a:rPr>
              <a:t>Berdasarkan gambar di atas, Kualitas Pengguna (KP), Kualitas Informasi (KI), dan Kualitas Interaksi Layanan (KIL) memiliki nilai yang valid, namun ada nilai yang merah yaitu di Kualitas Interaksi Layanan.</a:t>
            </a:r>
            <a:endParaRPr sz="1500">
              <a:solidFill>
                <a:schemeClr val="accent1"/>
              </a:solidFill>
            </a:endParaRPr>
          </a:p>
        </p:txBody>
      </p:sp>
    </p:spTree>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934"/>
        <p:cNvGrpSpPr/>
        <p:nvPr/>
      </p:nvGrpSpPr>
      <p:grpSpPr>
        <a:xfrm>
          <a:off x="0" y="0"/>
          <a:ext cx="0" cy="0"/>
          <a:chOff x="0" y="0"/>
          <a:chExt cx="0" cy="0"/>
        </a:xfrm>
      </p:grpSpPr>
      <p:sp>
        <p:nvSpPr>
          <p:cNvPr id="935" name="Google Shape;935;p59"/>
          <p:cNvSpPr/>
          <p:nvPr/>
        </p:nvSpPr>
        <p:spPr>
          <a:xfrm>
            <a:off x="3903900" y="509825"/>
            <a:ext cx="4384200" cy="959100"/>
          </a:xfrm>
          <a:prstGeom prst="bevel">
            <a:avLst>
              <a:gd name="adj" fmla="val 125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9"/>
          <p:cNvSpPr txBox="1"/>
          <p:nvPr/>
        </p:nvSpPr>
        <p:spPr>
          <a:xfrm>
            <a:off x="3962700" y="704675"/>
            <a:ext cx="4266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solidFill>
                  <a:schemeClr val="accent1"/>
                </a:solidFill>
              </a:rPr>
              <a:t>Uji Validitas dan Reabilitas</a:t>
            </a:r>
            <a:endParaRPr sz="2500" b="1">
              <a:solidFill>
                <a:schemeClr val="accent1"/>
              </a:solidFill>
            </a:endParaRPr>
          </a:p>
        </p:txBody>
      </p:sp>
      <p:sp>
        <p:nvSpPr>
          <p:cNvPr id="937" name="Google Shape;937;p59"/>
          <p:cNvSpPr/>
          <p:nvPr/>
        </p:nvSpPr>
        <p:spPr>
          <a:xfrm>
            <a:off x="3512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9"/>
          <p:cNvSpPr/>
          <p:nvPr/>
        </p:nvSpPr>
        <p:spPr>
          <a:xfrm>
            <a:off x="3120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9"/>
          <p:cNvSpPr/>
          <p:nvPr/>
        </p:nvSpPr>
        <p:spPr>
          <a:xfrm>
            <a:off x="2729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9"/>
          <p:cNvSpPr/>
          <p:nvPr/>
        </p:nvSpPr>
        <p:spPr>
          <a:xfrm>
            <a:off x="2337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9"/>
          <p:cNvSpPr/>
          <p:nvPr/>
        </p:nvSpPr>
        <p:spPr>
          <a:xfrm>
            <a:off x="1946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9"/>
          <p:cNvSpPr/>
          <p:nvPr/>
        </p:nvSpPr>
        <p:spPr>
          <a:xfrm>
            <a:off x="1554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9"/>
          <p:cNvSpPr/>
          <p:nvPr/>
        </p:nvSpPr>
        <p:spPr>
          <a:xfrm>
            <a:off x="1163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9"/>
          <p:cNvSpPr/>
          <p:nvPr/>
        </p:nvSpPr>
        <p:spPr>
          <a:xfrm>
            <a:off x="771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9"/>
          <p:cNvSpPr/>
          <p:nvPr/>
        </p:nvSpPr>
        <p:spPr>
          <a:xfrm>
            <a:off x="380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9"/>
          <p:cNvSpPr/>
          <p:nvPr/>
        </p:nvSpPr>
        <p:spPr>
          <a:xfrm>
            <a:off x="-111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9"/>
          <p:cNvSpPr/>
          <p:nvPr/>
        </p:nvSpPr>
        <p:spPr>
          <a:xfrm>
            <a:off x="10245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9"/>
          <p:cNvSpPr/>
          <p:nvPr/>
        </p:nvSpPr>
        <p:spPr>
          <a:xfrm>
            <a:off x="9854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9"/>
          <p:cNvSpPr/>
          <p:nvPr/>
        </p:nvSpPr>
        <p:spPr>
          <a:xfrm>
            <a:off x="9462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9"/>
          <p:cNvSpPr/>
          <p:nvPr/>
        </p:nvSpPr>
        <p:spPr>
          <a:xfrm>
            <a:off x="9071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9"/>
          <p:cNvSpPr/>
          <p:nvPr/>
        </p:nvSpPr>
        <p:spPr>
          <a:xfrm>
            <a:off x="8679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9"/>
          <p:cNvSpPr/>
          <p:nvPr/>
        </p:nvSpPr>
        <p:spPr>
          <a:xfrm>
            <a:off x="8288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9"/>
          <p:cNvSpPr/>
          <p:nvPr/>
        </p:nvSpPr>
        <p:spPr>
          <a:xfrm>
            <a:off x="11811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9"/>
          <p:cNvSpPr/>
          <p:nvPr/>
        </p:nvSpPr>
        <p:spPr>
          <a:xfrm>
            <a:off x="11420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9"/>
          <p:cNvSpPr/>
          <p:nvPr/>
        </p:nvSpPr>
        <p:spPr>
          <a:xfrm>
            <a:off x="11028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9"/>
          <p:cNvSpPr/>
          <p:nvPr/>
        </p:nvSpPr>
        <p:spPr>
          <a:xfrm>
            <a:off x="10637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57" name="Google Shape;957;p59"/>
          <p:cNvPicPr preferRelativeResize="0"/>
          <p:nvPr/>
        </p:nvPicPr>
        <p:blipFill rotWithShape="1">
          <a:blip r:embed="rId3">
            <a:alphaModFix/>
          </a:blip>
          <a:srcRect/>
          <a:stretch/>
        </p:blipFill>
        <p:spPr>
          <a:xfrm>
            <a:off x="11420101" y="82473"/>
            <a:ext cx="622199" cy="622200"/>
          </a:xfrm>
          <a:prstGeom prst="rect">
            <a:avLst/>
          </a:prstGeom>
          <a:noFill/>
          <a:ln>
            <a:noFill/>
          </a:ln>
        </p:spPr>
      </p:pic>
      <p:sp>
        <p:nvSpPr>
          <p:cNvPr id="958" name="Google Shape;958;p59"/>
          <p:cNvSpPr/>
          <p:nvPr/>
        </p:nvSpPr>
        <p:spPr>
          <a:xfrm>
            <a:off x="0" y="6293825"/>
            <a:ext cx="12192000" cy="257700"/>
          </a:xfrm>
          <a:prstGeom prst="rect">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t>SmartPLS </a:t>
            </a:r>
            <a:endParaRPr b="1"/>
          </a:p>
        </p:txBody>
      </p:sp>
      <p:pic>
        <p:nvPicPr>
          <p:cNvPr id="959" name="Google Shape;959;p59"/>
          <p:cNvPicPr preferRelativeResize="0"/>
          <p:nvPr/>
        </p:nvPicPr>
        <p:blipFill>
          <a:blip r:embed="rId4">
            <a:alphaModFix/>
          </a:blip>
          <a:stretch>
            <a:fillRect/>
          </a:stretch>
        </p:blipFill>
        <p:spPr>
          <a:xfrm>
            <a:off x="1163400" y="1621325"/>
            <a:ext cx="9865200" cy="3404910"/>
          </a:xfrm>
          <a:prstGeom prst="rect">
            <a:avLst/>
          </a:prstGeom>
          <a:noFill/>
          <a:ln>
            <a:noFill/>
          </a:ln>
        </p:spPr>
      </p:pic>
      <p:sp>
        <p:nvSpPr>
          <p:cNvPr id="960" name="Google Shape;960;p59"/>
          <p:cNvSpPr txBox="1"/>
          <p:nvPr/>
        </p:nvSpPr>
        <p:spPr>
          <a:xfrm>
            <a:off x="1163400" y="5026225"/>
            <a:ext cx="9865200" cy="762000"/>
          </a:xfrm>
          <a:prstGeom prst="rect">
            <a:avLst/>
          </a:prstGeom>
          <a:noFill/>
          <a:ln>
            <a:noFill/>
          </a:ln>
        </p:spPr>
        <p:txBody>
          <a:bodyPr spcFirstLastPara="1" wrap="square" lIns="91425" tIns="91425" rIns="91425" bIns="91425" anchor="t" anchorCtr="0">
            <a:spAutoFit/>
          </a:bodyPr>
          <a:lstStyle/>
          <a:p>
            <a:pPr marL="0" marR="88900" lvl="0" indent="0" algn="just" rtl="0">
              <a:lnSpc>
                <a:spcPct val="150000"/>
              </a:lnSpc>
              <a:spcBef>
                <a:spcPts val="500"/>
              </a:spcBef>
              <a:spcAft>
                <a:spcPts val="0"/>
              </a:spcAft>
              <a:buNone/>
            </a:pPr>
            <a:r>
              <a:rPr lang="en-US" sz="1500">
                <a:solidFill>
                  <a:schemeClr val="accent1"/>
                </a:solidFill>
                <a:latin typeface="Times New Roman"/>
                <a:ea typeface="Times New Roman"/>
                <a:cs typeface="Times New Roman"/>
                <a:sym typeface="Times New Roman"/>
              </a:rPr>
              <a:t>Berdasarkan gambar di atas, Kualitas Pengguna (KP), Kualitas Informasi (KI), dan Kualitas Interaksi Layanan (KIL) memiliki nilai yang valid, terbukti tidak ada nilai yang merah.</a:t>
            </a:r>
            <a:endParaRPr sz="1500">
              <a:solidFill>
                <a:schemeClr val="accent1"/>
              </a:solidFill>
              <a:latin typeface="Times New Roman"/>
              <a:ea typeface="Times New Roman"/>
              <a:cs typeface="Times New Roman"/>
              <a:sym typeface="Times New Roman"/>
            </a:endParaRPr>
          </a:p>
        </p:txBody>
      </p:sp>
    </p:spTree>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964"/>
        <p:cNvGrpSpPr/>
        <p:nvPr/>
      </p:nvGrpSpPr>
      <p:grpSpPr>
        <a:xfrm>
          <a:off x="0" y="0"/>
          <a:ext cx="0" cy="0"/>
          <a:chOff x="0" y="0"/>
          <a:chExt cx="0" cy="0"/>
        </a:xfrm>
      </p:grpSpPr>
      <p:sp>
        <p:nvSpPr>
          <p:cNvPr id="965" name="Google Shape;965;p60"/>
          <p:cNvSpPr/>
          <p:nvPr/>
        </p:nvSpPr>
        <p:spPr>
          <a:xfrm>
            <a:off x="3903900" y="509825"/>
            <a:ext cx="4384200" cy="959100"/>
          </a:xfrm>
          <a:prstGeom prst="bevel">
            <a:avLst>
              <a:gd name="adj" fmla="val 125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0"/>
          <p:cNvSpPr txBox="1"/>
          <p:nvPr/>
        </p:nvSpPr>
        <p:spPr>
          <a:xfrm>
            <a:off x="3962700" y="704675"/>
            <a:ext cx="4266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solidFill>
                  <a:schemeClr val="accent1"/>
                </a:solidFill>
              </a:rPr>
              <a:t>Uji Validitas dan Reabilitas</a:t>
            </a:r>
            <a:endParaRPr sz="2500" b="1">
              <a:solidFill>
                <a:schemeClr val="accent1"/>
              </a:solidFill>
            </a:endParaRPr>
          </a:p>
        </p:txBody>
      </p:sp>
      <p:sp>
        <p:nvSpPr>
          <p:cNvPr id="967" name="Google Shape;967;p60"/>
          <p:cNvSpPr/>
          <p:nvPr/>
        </p:nvSpPr>
        <p:spPr>
          <a:xfrm>
            <a:off x="3512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0"/>
          <p:cNvSpPr/>
          <p:nvPr/>
        </p:nvSpPr>
        <p:spPr>
          <a:xfrm>
            <a:off x="3120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60"/>
          <p:cNvSpPr/>
          <p:nvPr/>
        </p:nvSpPr>
        <p:spPr>
          <a:xfrm>
            <a:off x="2729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60"/>
          <p:cNvSpPr/>
          <p:nvPr/>
        </p:nvSpPr>
        <p:spPr>
          <a:xfrm>
            <a:off x="2337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60"/>
          <p:cNvSpPr/>
          <p:nvPr/>
        </p:nvSpPr>
        <p:spPr>
          <a:xfrm>
            <a:off x="1946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60"/>
          <p:cNvSpPr/>
          <p:nvPr/>
        </p:nvSpPr>
        <p:spPr>
          <a:xfrm>
            <a:off x="1554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0"/>
          <p:cNvSpPr/>
          <p:nvPr/>
        </p:nvSpPr>
        <p:spPr>
          <a:xfrm>
            <a:off x="1163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0"/>
          <p:cNvSpPr/>
          <p:nvPr/>
        </p:nvSpPr>
        <p:spPr>
          <a:xfrm>
            <a:off x="771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60"/>
          <p:cNvSpPr/>
          <p:nvPr/>
        </p:nvSpPr>
        <p:spPr>
          <a:xfrm>
            <a:off x="380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60"/>
          <p:cNvSpPr/>
          <p:nvPr/>
        </p:nvSpPr>
        <p:spPr>
          <a:xfrm>
            <a:off x="-111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0"/>
          <p:cNvSpPr/>
          <p:nvPr/>
        </p:nvSpPr>
        <p:spPr>
          <a:xfrm>
            <a:off x="10245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0"/>
          <p:cNvSpPr/>
          <p:nvPr/>
        </p:nvSpPr>
        <p:spPr>
          <a:xfrm>
            <a:off x="9854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0"/>
          <p:cNvSpPr/>
          <p:nvPr/>
        </p:nvSpPr>
        <p:spPr>
          <a:xfrm>
            <a:off x="9462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60"/>
          <p:cNvSpPr/>
          <p:nvPr/>
        </p:nvSpPr>
        <p:spPr>
          <a:xfrm>
            <a:off x="9071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0"/>
          <p:cNvSpPr/>
          <p:nvPr/>
        </p:nvSpPr>
        <p:spPr>
          <a:xfrm>
            <a:off x="8679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60"/>
          <p:cNvSpPr/>
          <p:nvPr/>
        </p:nvSpPr>
        <p:spPr>
          <a:xfrm>
            <a:off x="8288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0"/>
          <p:cNvSpPr/>
          <p:nvPr/>
        </p:nvSpPr>
        <p:spPr>
          <a:xfrm>
            <a:off x="11811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60"/>
          <p:cNvSpPr/>
          <p:nvPr/>
        </p:nvSpPr>
        <p:spPr>
          <a:xfrm>
            <a:off x="11420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0"/>
          <p:cNvSpPr/>
          <p:nvPr/>
        </p:nvSpPr>
        <p:spPr>
          <a:xfrm>
            <a:off x="11028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0"/>
          <p:cNvSpPr/>
          <p:nvPr/>
        </p:nvSpPr>
        <p:spPr>
          <a:xfrm>
            <a:off x="10637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7" name="Google Shape;987;p60"/>
          <p:cNvPicPr preferRelativeResize="0"/>
          <p:nvPr/>
        </p:nvPicPr>
        <p:blipFill rotWithShape="1">
          <a:blip r:embed="rId3">
            <a:alphaModFix/>
          </a:blip>
          <a:srcRect/>
          <a:stretch/>
        </p:blipFill>
        <p:spPr>
          <a:xfrm>
            <a:off x="11420101" y="82473"/>
            <a:ext cx="622199" cy="622200"/>
          </a:xfrm>
          <a:prstGeom prst="rect">
            <a:avLst/>
          </a:prstGeom>
          <a:noFill/>
          <a:ln>
            <a:noFill/>
          </a:ln>
        </p:spPr>
      </p:pic>
      <p:sp>
        <p:nvSpPr>
          <p:cNvPr id="988" name="Google Shape;988;p60"/>
          <p:cNvSpPr/>
          <p:nvPr/>
        </p:nvSpPr>
        <p:spPr>
          <a:xfrm>
            <a:off x="0" y="6293825"/>
            <a:ext cx="12192000" cy="257700"/>
          </a:xfrm>
          <a:prstGeom prst="rect">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t>SmartPLS </a:t>
            </a:r>
            <a:endParaRPr b="1"/>
          </a:p>
        </p:txBody>
      </p:sp>
      <p:pic>
        <p:nvPicPr>
          <p:cNvPr id="989" name="Google Shape;989;p60"/>
          <p:cNvPicPr preferRelativeResize="0"/>
          <p:nvPr/>
        </p:nvPicPr>
        <p:blipFill>
          <a:blip r:embed="rId4">
            <a:alphaModFix/>
          </a:blip>
          <a:stretch>
            <a:fillRect/>
          </a:stretch>
        </p:blipFill>
        <p:spPr>
          <a:xfrm>
            <a:off x="1163400" y="1621325"/>
            <a:ext cx="9865199" cy="3402824"/>
          </a:xfrm>
          <a:prstGeom prst="rect">
            <a:avLst/>
          </a:prstGeom>
          <a:noFill/>
          <a:ln>
            <a:noFill/>
          </a:ln>
        </p:spPr>
      </p:pic>
      <p:sp>
        <p:nvSpPr>
          <p:cNvPr id="990" name="Google Shape;990;p60"/>
          <p:cNvSpPr txBox="1"/>
          <p:nvPr/>
        </p:nvSpPr>
        <p:spPr>
          <a:xfrm>
            <a:off x="1163400" y="5024150"/>
            <a:ext cx="9865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solidFill>
                  <a:schemeClr val="accent1"/>
                </a:solidFill>
                <a:latin typeface="Times New Roman"/>
                <a:ea typeface="Times New Roman"/>
                <a:cs typeface="Times New Roman"/>
                <a:sym typeface="Times New Roman"/>
              </a:rPr>
              <a:t>Berdasarkan gambar di atas, Kualitas Pengguna (KP), Kualitas Informasi (KI), dan Kualitas Interaksi Layanan (KIL) memiliki nilai yang valid, terbukti tidak ada nilai yang merah.</a:t>
            </a:r>
            <a:endParaRPr sz="1500">
              <a:solidFill>
                <a:schemeClr val="accent1"/>
              </a:solidFill>
            </a:endParaRPr>
          </a:p>
        </p:txBody>
      </p:sp>
    </p:spTree>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994"/>
        <p:cNvGrpSpPr/>
        <p:nvPr/>
      </p:nvGrpSpPr>
      <p:grpSpPr>
        <a:xfrm>
          <a:off x="0" y="0"/>
          <a:ext cx="0" cy="0"/>
          <a:chOff x="0" y="0"/>
          <a:chExt cx="0" cy="0"/>
        </a:xfrm>
      </p:grpSpPr>
      <p:sp>
        <p:nvSpPr>
          <p:cNvPr id="995" name="Google Shape;995;p61"/>
          <p:cNvSpPr/>
          <p:nvPr/>
        </p:nvSpPr>
        <p:spPr>
          <a:xfrm>
            <a:off x="3903900" y="509825"/>
            <a:ext cx="4384200" cy="959100"/>
          </a:xfrm>
          <a:prstGeom prst="bevel">
            <a:avLst>
              <a:gd name="adj" fmla="val 125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1"/>
          <p:cNvSpPr txBox="1"/>
          <p:nvPr/>
        </p:nvSpPr>
        <p:spPr>
          <a:xfrm>
            <a:off x="3962700" y="704675"/>
            <a:ext cx="4266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solidFill>
                  <a:schemeClr val="accent1"/>
                </a:solidFill>
              </a:rPr>
              <a:t>Uji Validitas dan Reabilitas</a:t>
            </a:r>
            <a:endParaRPr sz="2500" b="1">
              <a:solidFill>
                <a:schemeClr val="accent1"/>
              </a:solidFill>
            </a:endParaRPr>
          </a:p>
        </p:txBody>
      </p:sp>
      <p:sp>
        <p:nvSpPr>
          <p:cNvPr id="997" name="Google Shape;997;p61"/>
          <p:cNvSpPr/>
          <p:nvPr/>
        </p:nvSpPr>
        <p:spPr>
          <a:xfrm>
            <a:off x="3512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1"/>
          <p:cNvSpPr/>
          <p:nvPr/>
        </p:nvSpPr>
        <p:spPr>
          <a:xfrm>
            <a:off x="3120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1"/>
          <p:cNvSpPr/>
          <p:nvPr/>
        </p:nvSpPr>
        <p:spPr>
          <a:xfrm>
            <a:off x="2729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1"/>
          <p:cNvSpPr/>
          <p:nvPr/>
        </p:nvSpPr>
        <p:spPr>
          <a:xfrm>
            <a:off x="2337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1"/>
          <p:cNvSpPr/>
          <p:nvPr/>
        </p:nvSpPr>
        <p:spPr>
          <a:xfrm>
            <a:off x="1946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1"/>
          <p:cNvSpPr/>
          <p:nvPr/>
        </p:nvSpPr>
        <p:spPr>
          <a:xfrm>
            <a:off x="1554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1"/>
          <p:cNvSpPr/>
          <p:nvPr/>
        </p:nvSpPr>
        <p:spPr>
          <a:xfrm>
            <a:off x="1163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1"/>
          <p:cNvSpPr/>
          <p:nvPr/>
        </p:nvSpPr>
        <p:spPr>
          <a:xfrm>
            <a:off x="771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1"/>
          <p:cNvSpPr/>
          <p:nvPr/>
        </p:nvSpPr>
        <p:spPr>
          <a:xfrm>
            <a:off x="380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1"/>
          <p:cNvSpPr/>
          <p:nvPr/>
        </p:nvSpPr>
        <p:spPr>
          <a:xfrm>
            <a:off x="-111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61"/>
          <p:cNvSpPr/>
          <p:nvPr/>
        </p:nvSpPr>
        <p:spPr>
          <a:xfrm>
            <a:off x="10245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1"/>
          <p:cNvSpPr/>
          <p:nvPr/>
        </p:nvSpPr>
        <p:spPr>
          <a:xfrm>
            <a:off x="9854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1"/>
          <p:cNvSpPr/>
          <p:nvPr/>
        </p:nvSpPr>
        <p:spPr>
          <a:xfrm>
            <a:off x="9462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61"/>
          <p:cNvSpPr/>
          <p:nvPr/>
        </p:nvSpPr>
        <p:spPr>
          <a:xfrm>
            <a:off x="9071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1"/>
          <p:cNvSpPr/>
          <p:nvPr/>
        </p:nvSpPr>
        <p:spPr>
          <a:xfrm>
            <a:off x="8679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61"/>
          <p:cNvSpPr/>
          <p:nvPr/>
        </p:nvSpPr>
        <p:spPr>
          <a:xfrm>
            <a:off x="8288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1"/>
          <p:cNvSpPr/>
          <p:nvPr/>
        </p:nvSpPr>
        <p:spPr>
          <a:xfrm>
            <a:off x="11811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1"/>
          <p:cNvSpPr/>
          <p:nvPr/>
        </p:nvSpPr>
        <p:spPr>
          <a:xfrm>
            <a:off x="11420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1"/>
          <p:cNvSpPr/>
          <p:nvPr/>
        </p:nvSpPr>
        <p:spPr>
          <a:xfrm>
            <a:off x="11028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61"/>
          <p:cNvSpPr/>
          <p:nvPr/>
        </p:nvSpPr>
        <p:spPr>
          <a:xfrm>
            <a:off x="10637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17" name="Google Shape;1017;p61"/>
          <p:cNvPicPr preferRelativeResize="0"/>
          <p:nvPr/>
        </p:nvPicPr>
        <p:blipFill rotWithShape="1">
          <a:blip r:embed="rId3">
            <a:alphaModFix/>
          </a:blip>
          <a:srcRect/>
          <a:stretch/>
        </p:blipFill>
        <p:spPr>
          <a:xfrm>
            <a:off x="11420101" y="82473"/>
            <a:ext cx="622199" cy="622200"/>
          </a:xfrm>
          <a:prstGeom prst="rect">
            <a:avLst/>
          </a:prstGeom>
          <a:noFill/>
          <a:ln>
            <a:noFill/>
          </a:ln>
        </p:spPr>
      </p:pic>
      <p:sp>
        <p:nvSpPr>
          <p:cNvPr id="1018" name="Google Shape;1018;p61"/>
          <p:cNvSpPr/>
          <p:nvPr/>
        </p:nvSpPr>
        <p:spPr>
          <a:xfrm>
            <a:off x="0" y="6293825"/>
            <a:ext cx="12192000" cy="257700"/>
          </a:xfrm>
          <a:prstGeom prst="rect">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t>SmartPLS </a:t>
            </a:r>
            <a:endParaRPr b="1"/>
          </a:p>
        </p:txBody>
      </p:sp>
      <p:pic>
        <p:nvPicPr>
          <p:cNvPr id="1019" name="Google Shape;1019;p61"/>
          <p:cNvPicPr preferRelativeResize="0"/>
          <p:nvPr/>
        </p:nvPicPr>
        <p:blipFill>
          <a:blip r:embed="rId4">
            <a:alphaModFix/>
          </a:blip>
          <a:stretch>
            <a:fillRect/>
          </a:stretch>
        </p:blipFill>
        <p:spPr>
          <a:xfrm>
            <a:off x="1163400" y="1621325"/>
            <a:ext cx="9865199" cy="3402824"/>
          </a:xfrm>
          <a:prstGeom prst="rect">
            <a:avLst/>
          </a:prstGeom>
          <a:noFill/>
          <a:ln>
            <a:noFill/>
          </a:ln>
        </p:spPr>
      </p:pic>
      <p:sp>
        <p:nvSpPr>
          <p:cNvPr id="1020" name="Google Shape;1020;p61"/>
          <p:cNvSpPr txBox="1"/>
          <p:nvPr/>
        </p:nvSpPr>
        <p:spPr>
          <a:xfrm>
            <a:off x="1163400" y="5024150"/>
            <a:ext cx="9865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solidFill>
                  <a:schemeClr val="accent1"/>
                </a:solidFill>
                <a:latin typeface="Times New Roman"/>
                <a:ea typeface="Times New Roman"/>
                <a:cs typeface="Times New Roman"/>
                <a:sym typeface="Times New Roman"/>
              </a:rPr>
              <a:t>Berdasarkan gambar di atas, Kualitas Pengguna (KP), Kualitas Informasi (KI), dan Kualitas Interaksi Layanan (KIL) memiliki nilai yang valid, terbukti tidak ada nilai yang merah.</a:t>
            </a:r>
            <a:endParaRPr sz="1500">
              <a:solidFill>
                <a:schemeClr val="accent1"/>
              </a:solidFill>
            </a:endParaRPr>
          </a:p>
        </p:txBody>
      </p:sp>
    </p:spTree>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1024"/>
        <p:cNvGrpSpPr/>
        <p:nvPr/>
      </p:nvGrpSpPr>
      <p:grpSpPr>
        <a:xfrm>
          <a:off x="0" y="0"/>
          <a:ext cx="0" cy="0"/>
          <a:chOff x="0" y="0"/>
          <a:chExt cx="0" cy="0"/>
        </a:xfrm>
      </p:grpSpPr>
      <p:sp>
        <p:nvSpPr>
          <p:cNvPr id="1025" name="Google Shape;1025;p62"/>
          <p:cNvSpPr/>
          <p:nvPr/>
        </p:nvSpPr>
        <p:spPr>
          <a:xfrm>
            <a:off x="3903900" y="509825"/>
            <a:ext cx="4384200" cy="959100"/>
          </a:xfrm>
          <a:prstGeom prst="bevel">
            <a:avLst>
              <a:gd name="adj" fmla="val 125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2"/>
          <p:cNvSpPr txBox="1"/>
          <p:nvPr/>
        </p:nvSpPr>
        <p:spPr>
          <a:xfrm>
            <a:off x="3962700" y="704675"/>
            <a:ext cx="4266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solidFill>
                  <a:schemeClr val="accent1"/>
                </a:solidFill>
              </a:rPr>
              <a:t>Uji Validitas dan Reabilitas</a:t>
            </a:r>
            <a:endParaRPr sz="2500" b="1">
              <a:solidFill>
                <a:schemeClr val="accent1"/>
              </a:solidFill>
            </a:endParaRPr>
          </a:p>
        </p:txBody>
      </p:sp>
      <p:sp>
        <p:nvSpPr>
          <p:cNvPr id="1027" name="Google Shape;1027;p62"/>
          <p:cNvSpPr/>
          <p:nvPr/>
        </p:nvSpPr>
        <p:spPr>
          <a:xfrm>
            <a:off x="3512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2"/>
          <p:cNvSpPr/>
          <p:nvPr/>
        </p:nvSpPr>
        <p:spPr>
          <a:xfrm>
            <a:off x="3120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2"/>
          <p:cNvSpPr/>
          <p:nvPr/>
        </p:nvSpPr>
        <p:spPr>
          <a:xfrm>
            <a:off x="2729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62"/>
          <p:cNvSpPr/>
          <p:nvPr/>
        </p:nvSpPr>
        <p:spPr>
          <a:xfrm>
            <a:off x="2337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2"/>
          <p:cNvSpPr/>
          <p:nvPr/>
        </p:nvSpPr>
        <p:spPr>
          <a:xfrm>
            <a:off x="1946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2"/>
          <p:cNvSpPr/>
          <p:nvPr/>
        </p:nvSpPr>
        <p:spPr>
          <a:xfrm>
            <a:off x="1554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2"/>
          <p:cNvSpPr/>
          <p:nvPr/>
        </p:nvSpPr>
        <p:spPr>
          <a:xfrm>
            <a:off x="1163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2"/>
          <p:cNvSpPr/>
          <p:nvPr/>
        </p:nvSpPr>
        <p:spPr>
          <a:xfrm>
            <a:off x="771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2"/>
          <p:cNvSpPr/>
          <p:nvPr/>
        </p:nvSpPr>
        <p:spPr>
          <a:xfrm>
            <a:off x="380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2"/>
          <p:cNvSpPr/>
          <p:nvPr/>
        </p:nvSpPr>
        <p:spPr>
          <a:xfrm>
            <a:off x="-111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62"/>
          <p:cNvSpPr/>
          <p:nvPr/>
        </p:nvSpPr>
        <p:spPr>
          <a:xfrm>
            <a:off x="10245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62"/>
          <p:cNvSpPr/>
          <p:nvPr/>
        </p:nvSpPr>
        <p:spPr>
          <a:xfrm>
            <a:off x="9854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2"/>
          <p:cNvSpPr/>
          <p:nvPr/>
        </p:nvSpPr>
        <p:spPr>
          <a:xfrm>
            <a:off x="9462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2"/>
          <p:cNvSpPr/>
          <p:nvPr/>
        </p:nvSpPr>
        <p:spPr>
          <a:xfrm>
            <a:off x="9071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2"/>
          <p:cNvSpPr/>
          <p:nvPr/>
        </p:nvSpPr>
        <p:spPr>
          <a:xfrm>
            <a:off x="8679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2"/>
          <p:cNvSpPr/>
          <p:nvPr/>
        </p:nvSpPr>
        <p:spPr>
          <a:xfrm>
            <a:off x="8288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2"/>
          <p:cNvSpPr/>
          <p:nvPr/>
        </p:nvSpPr>
        <p:spPr>
          <a:xfrm>
            <a:off x="11811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2"/>
          <p:cNvSpPr/>
          <p:nvPr/>
        </p:nvSpPr>
        <p:spPr>
          <a:xfrm>
            <a:off x="11420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2"/>
          <p:cNvSpPr/>
          <p:nvPr/>
        </p:nvSpPr>
        <p:spPr>
          <a:xfrm>
            <a:off x="11028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2"/>
          <p:cNvSpPr/>
          <p:nvPr/>
        </p:nvSpPr>
        <p:spPr>
          <a:xfrm>
            <a:off x="10637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47" name="Google Shape;1047;p62"/>
          <p:cNvPicPr preferRelativeResize="0"/>
          <p:nvPr/>
        </p:nvPicPr>
        <p:blipFill rotWithShape="1">
          <a:blip r:embed="rId3">
            <a:alphaModFix/>
          </a:blip>
          <a:srcRect/>
          <a:stretch/>
        </p:blipFill>
        <p:spPr>
          <a:xfrm>
            <a:off x="11420101" y="82473"/>
            <a:ext cx="622199" cy="622200"/>
          </a:xfrm>
          <a:prstGeom prst="rect">
            <a:avLst/>
          </a:prstGeom>
          <a:noFill/>
          <a:ln>
            <a:noFill/>
          </a:ln>
        </p:spPr>
      </p:pic>
      <p:sp>
        <p:nvSpPr>
          <p:cNvPr id="1048" name="Google Shape;1048;p62"/>
          <p:cNvSpPr/>
          <p:nvPr/>
        </p:nvSpPr>
        <p:spPr>
          <a:xfrm>
            <a:off x="0" y="6293825"/>
            <a:ext cx="12192000" cy="257700"/>
          </a:xfrm>
          <a:prstGeom prst="rect">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t>SmartPLS </a:t>
            </a:r>
            <a:endParaRPr b="1"/>
          </a:p>
        </p:txBody>
      </p:sp>
      <p:pic>
        <p:nvPicPr>
          <p:cNvPr id="1049" name="Google Shape;1049;p62"/>
          <p:cNvPicPr preferRelativeResize="0"/>
          <p:nvPr/>
        </p:nvPicPr>
        <p:blipFill>
          <a:blip r:embed="rId4">
            <a:alphaModFix/>
          </a:blip>
          <a:stretch>
            <a:fillRect/>
          </a:stretch>
        </p:blipFill>
        <p:spPr>
          <a:xfrm>
            <a:off x="1100525" y="1621325"/>
            <a:ext cx="9928074" cy="3424523"/>
          </a:xfrm>
          <a:prstGeom prst="rect">
            <a:avLst/>
          </a:prstGeom>
          <a:noFill/>
          <a:ln>
            <a:noFill/>
          </a:ln>
        </p:spPr>
      </p:pic>
      <p:sp>
        <p:nvSpPr>
          <p:cNvPr id="1050" name="Google Shape;1050;p62"/>
          <p:cNvSpPr txBox="1"/>
          <p:nvPr/>
        </p:nvSpPr>
        <p:spPr>
          <a:xfrm>
            <a:off x="1100525" y="5045850"/>
            <a:ext cx="9928200" cy="762000"/>
          </a:xfrm>
          <a:prstGeom prst="rect">
            <a:avLst/>
          </a:prstGeom>
          <a:noFill/>
          <a:ln>
            <a:noFill/>
          </a:ln>
        </p:spPr>
        <p:txBody>
          <a:bodyPr spcFirstLastPara="1" wrap="square" lIns="91425" tIns="91425" rIns="91425" bIns="91425" anchor="t" anchorCtr="0">
            <a:spAutoFit/>
          </a:bodyPr>
          <a:lstStyle/>
          <a:p>
            <a:pPr marL="0" marR="88900" lvl="0" indent="0" algn="just" rtl="0">
              <a:lnSpc>
                <a:spcPct val="150000"/>
              </a:lnSpc>
              <a:spcBef>
                <a:spcPts val="500"/>
              </a:spcBef>
              <a:spcAft>
                <a:spcPts val="0"/>
              </a:spcAft>
              <a:buNone/>
            </a:pPr>
            <a:r>
              <a:rPr lang="en-US" sz="1500">
                <a:solidFill>
                  <a:schemeClr val="accent1"/>
                </a:solidFill>
                <a:latin typeface="Times New Roman"/>
                <a:ea typeface="Times New Roman"/>
                <a:cs typeface="Times New Roman"/>
                <a:sym typeface="Times New Roman"/>
              </a:rPr>
              <a:t>Berdasarkan gambar di atas, Kualitas Pengguna (KP), Kualitas Informasi (KI), dan Kualitas Interaksi Layanan (KIL) memiliki nilai yang valid, terbukti tidak ada nilai yang merah.</a:t>
            </a:r>
            <a:endParaRPr sz="1500">
              <a:solidFill>
                <a:schemeClr val="accent1"/>
              </a:solidFill>
              <a:latin typeface="Times New Roman"/>
              <a:ea typeface="Times New Roman"/>
              <a:cs typeface="Times New Roman"/>
              <a:sym typeface="Times New Roman"/>
            </a:endParaRPr>
          </a:p>
        </p:txBody>
      </p:sp>
    </p:spTree>
  </p:cSld>
  <p:clrMapOvr>
    <a:masterClrMapping/>
  </p:clrMapOvr>
  <p:transition spd="slow">
    <p:push/>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1054"/>
        <p:cNvGrpSpPr/>
        <p:nvPr/>
      </p:nvGrpSpPr>
      <p:grpSpPr>
        <a:xfrm>
          <a:off x="0" y="0"/>
          <a:ext cx="0" cy="0"/>
          <a:chOff x="0" y="0"/>
          <a:chExt cx="0" cy="0"/>
        </a:xfrm>
      </p:grpSpPr>
      <p:sp>
        <p:nvSpPr>
          <p:cNvPr id="1055" name="Google Shape;1055;p63"/>
          <p:cNvSpPr/>
          <p:nvPr/>
        </p:nvSpPr>
        <p:spPr>
          <a:xfrm>
            <a:off x="3903900" y="509825"/>
            <a:ext cx="4384200" cy="959100"/>
          </a:xfrm>
          <a:prstGeom prst="bevel">
            <a:avLst>
              <a:gd name="adj" fmla="val 125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63"/>
          <p:cNvSpPr txBox="1"/>
          <p:nvPr/>
        </p:nvSpPr>
        <p:spPr>
          <a:xfrm>
            <a:off x="3962700" y="704675"/>
            <a:ext cx="4266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solidFill>
                  <a:schemeClr val="accent1"/>
                </a:solidFill>
              </a:rPr>
              <a:t>Uji Validitas dan Reabilitas</a:t>
            </a:r>
            <a:endParaRPr sz="2500" b="1">
              <a:solidFill>
                <a:schemeClr val="accent1"/>
              </a:solidFill>
            </a:endParaRPr>
          </a:p>
        </p:txBody>
      </p:sp>
      <p:sp>
        <p:nvSpPr>
          <p:cNvPr id="1057" name="Google Shape;1057;p63"/>
          <p:cNvSpPr/>
          <p:nvPr/>
        </p:nvSpPr>
        <p:spPr>
          <a:xfrm>
            <a:off x="3512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63"/>
          <p:cNvSpPr/>
          <p:nvPr/>
        </p:nvSpPr>
        <p:spPr>
          <a:xfrm>
            <a:off x="3120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63"/>
          <p:cNvSpPr/>
          <p:nvPr/>
        </p:nvSpPr>
        <p:spPr>
          <a:xfrm>
            <a:off x="2729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63"/>
          <p:cNvSpPr/>
          <p:nvPr/>
        </p:nvSpPr>
        <p:spPr>
          <a:xfrm>
            <a:off x="2337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63"/>
          <p:cNvSpPr/>
          <p:nvPr/>
        </p:nvSpPr>
        <p:spPr>
          <a:xfrm>
            <a:off x="1946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63"/>
          <p:cNvSpPr/>
          <p:nvPr/>
        </p:nvSpPr>
        <p:spPr>
          <a:xfrm>
            <a:off x="1554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3"/>
          <p:cNvSpPr/>
          <p:nvPr/>
        </p:nvSpPr>
        <p:spPr>
          <a:xfrm>
            <a:off x="1163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63"/>
          <p:cNvSpPr/>
          <p:nvPr/>
        </p:nvSpPr>
        <p:spPr>
          <a:xfrm>
            <a:off x="771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63"/>
          <p:cNvSpPr/>
          <p:nvPr/>
        </p:nvSpPr>
        <p:spPr>
          <a:xfrm>
            <a:off x="380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63"/>
          <p:cNvSpPr/>
          <p:nvPr/>
        </p:nvSpPr>
        <p:spPr>
          <a:xfrm>
            <a:off x="-111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63"/>
          <p:cNvSpPr/>
          <p:nvPr/>
        </p:nvSpPr>
        <p:spPr>
          <a:xfrm>
            <a:off x="10245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63"/>
          <p:cNvSpPr/>
          <p:nvPr/>
        </p:nvSpPr>
        <p:spPr>
          <a:xfrm>
            <a:off x="9854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3"/>
          <p:cNvSpPr/>
          <p:nvPr/>
        </p:nvSpPr>
        <p:spPr>
          <a:xfrm>
            <a:off x="9462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63"/>
          <p:cNvSpPr/>
          <p:nvPr/>
        </p:nvSpPr>
        <p:spPr>
          <a:xfrm>
            <a:off x="9071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63"/>
          <p:cNvSpPr/>
          <p:nvPr/>
        </p:nvSpPr>
        <p:spPr>
          <a:xfrm>
            <a:off x="8679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63"/>
          <p:cNvSpPr/>
          <p:nvPr/>
        </p:nvSpPr>
        <p:spPr>
          <a:xfrm>
            <a:off x="8288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63"/>
          <p:cNvSpPr/>
          <p:nvPr/>
        </p:nvSpPr>
        <p:spPr>
          <a:xfrm>
            <a:off x="11811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63"/>
          <p:cNvSpPr/>
          <p:nvPr/>
        </p:nvSpPr>
        <p:spPr>
          <a:xfrm>
            <a:off x="11420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63"/>
          <p:cNvSpPr/>
          <p:nvPr/>
        </p:nvSpPr>
        <p:spPr>
          <a:xfrm>
            <a:off x="11028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63"/>
          <p:cNvSpPr/>
          <p:nvPr/>
        </p:nvSpPr>
        <p:spPr>
          <a:xfrm>
            <a:off x="10637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77" name="Google Shape;1077;p63"/>
          <p:cNvPicPr preferRelativeResize="0"/>
          <p:nvPr/>
        </p:nvPicPr>
        <p:blipFill rotWithShape="1">
          <a:blip r:embed="rId3">
            <a:alphaModFix/>
          </a:blip>
          <a:srcRect/>
          <a:stretch/>
        </p:blipFill>
        <p:spPr>
          <a:xfrm>
            <a:off x="11420101" y="82473"/>
            <a:ext cx="622199" cy="622200"/>
          </a:xfrm>
          <a:prstGeom prst="rect">
            <a:avLst/>
          </a:prstGeom>
          <a:noFill/>
          <a:ln>
            <a:noFill/>
          </a:ln>
        </p:spPr>
      </p:pic>
      <p:sp>
        <p:nvSpPr>
          <p:cNvPr id="1078" name="Google Shape;1078;p63"/>
          <p:cNvSpPr/>
          <p:nvPr/>
        </p:nvSpPr>
        <p:spPr>
          <a:xfrm>
            <a:off x="0" y="6293825"/>
            <a:ext cx="12192000" cy="257700"/>
          </a:xfrm>
          <a:prstGeom prst="rect">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t>SmartPLS </a:t>
            </a:r>
            <a:endParaRPr b="1"/>
          </a:p>
        </p:txBody>
      </p:sp>
      <p:pic>
        <p:nvPicPr>
          <p:cNvPr id="1079" name="Google Shape;1079;p63"/>
          <p:cNvPicPr preferRelativeResize="0"/>
          <p:nvPr/>
        </p:nvPicPr>
        <p:blipFill>
          <a:blip r:embed="rId4">
            <a:alphaModFix/>
          </a:blip>
          <a:stretch>
            <a:fillRect/>
          </a:stretch>
        </p:blipFill>
        <p:spPr>
          <a:xfrm>
            <a:off x="1163400" y="1621325"/>
            <a:ext cx="9865199" cy="3402824"/>
          </a:xfrm>
          <a:prstGeom prst="rect">
            <a:avLst/>
          </a:prstGeom>
          <a:noFill/>
          <a:ln>
            <a:noFill/>
          </a:ln>
        </p:spPr>
      </p:pic>
      <p:sp>
        <p:nvSpPr>
          <p:cNvPr id="1080" name="Google Shape;1080;p63"/>
          <p:cNvSpPr txBox="1"/>
          <p:nvPr/>
        </p:nvSpPr>
        <p:spPr>
          <a:xfrm>
            <a:off x="1100525" y="5045850"/>
            <a:ext cx="9928200" cy="762000"/>
          </a:xfrm>
          <a:prstGeom prst="rect">
            <a:avLst/>
          </a:prstGeom>
          <a:noFill/>
          <a:ln>
            <a:noFill/>
          </a:ln>
        </p:spPr>
        <p:txBody>
          <a:bodyPr spcFirstLastPara="1" wrap="square" lIns="91425" tIns="91425" rIns="91425" bIns="91425" anchor="t" anchorCtr="0">
            <a:spAutoFit/>
          </a:bodyPr>
          <a:lstStyle/>
          <a:p>
            <a:pPr marL="0" marR="88900" lvl="0" indent="0" algn="just" rtl="0">
              <a:lnSpc>
                <a:spcPct val="150000"/>
              </a:lnSpc>
              <a:spcBef>
                <a:spcPts val="500"/>
              </a:spcBef>
              <a:spcAft>
                <a:spcPts val="0"/>
              </a:spcAft>
              <a:buNone/>
            </a:pPr>
            <a:r>
              <a:rPr lang="en-US" sz="1500">
                <a:solidFill>
                  <a:schemeClr val="accent1"/>
                </a:solidFill>
                <a:latin typeface="Times New Roman"/>
                <a:ea typeface="Times New Roman"/>
                <a:cs typeface="Times New Roman"/>
                <a:sym typeface="Times New Roman"/>
              </a:rPr>
              <a:t>Berdasarkan gambar di atas, Kualitas Pengguna (KP), Kualitas Informasi (KI), dan Kualitas Interaksi Layanan (KIL) memiliki nilai yang valid, terbukti tidak ada nilai yang merah.</a:t>
            </a:r>
            <a:endParaRPr sz="1500">
              <a:solidFill>
                <a:schemeClr val="accent1"/>
              </a:solidFill>
              <a:latin typeface="Times New Roman"/>
              <a:ea typeface="Times New Roman"/>
              <a:cs typeface="Times New Roman"/>
              <a:sym typeface="Times New Roman"/>
            </a:endParaRPr>
          </a:p>
        </p:txBody>
      </p:sp>
    </p:spTree>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1084"/>
        <p:cNvGrpSpPr/>
        <p:nvPr/>
      </p:nvGrpSpPr>
      <p:grpSpPr>
        <a:xfrm>
          <a:off x="0" y="0"/>
          <a:ext cx="0" cy="0"/>
          <a:chOff x="0" y="0"/>
          <a:chExt cx="0" cy="0"/>
        </a:xfrm>
      </p:grpSpPr>
      <p:sp>
        <p:nvSpPr>
          <p:cNvPr id="1085" name="Google Shape;1085;p64"/>
          <p:cNvSpPr/>
          <p:nvPr/>
        </p:nvSpPr>
        <p:spPr>
          <a:xfrm>
            <a:off x="3903900" y="509825"/>
            <a:ext cx="4384200" cy="959100"/>
          </a:xfrm>
          <a:prstGeom prst="bevel">
            <a:avLst>
              <a:gd name="adj" fmla="val 125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64"/>
          <p:cNvSpPr txBox="1"/>
          <p:nvPr/>
        </p:nvSpPr>
        <p:spPr>
          <a:xfrm>
            <a:off x="3962700" y="704675"/>
            <a:ext cx="4266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solidFill>
                  <a:schemeClr val="accent1"/>
                </a:solidFill>
              </a:rPr>
              <a:t>Uji Validitas dan Reabilitas</a:t>
            </a:r>
            <a:endParaRPr sz="2500" b="1">
              <a:solidFill>
                <a:schemeClr val="accent1"/>
              </a:solidFill>
            </a:endParaRPr>
          </a:p>
        </p:txBody>
      </p:sp>
      <p:sp>
        <p:nvSpPr>
          <p:cNvPr id="1087" name="Google Shape;1087;p64"/>
          <p:cNvSpPr/>
          <p:nvPr/>
        </p:nvSpPr>
        <p:spPr>
          <a:xfrm>
            <a:off x="3512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64"/>
          <p:cNvSpPr/>
          <p:nvPr/>
        </p:nvSpPr>
        <p:spPr>
          <a:xfrm>
            <a:off x="3120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64"/>
          <p:cNvSpPr/>
          <p:nvPr/>
        </p:nvSpPr>
        <p:spPr>
          <a:xfrm>
            <a:off x="2729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4"/>
          <p:cNvSpPr/>
          <p:nvPr/>
        </p:nvSpPr>
        <p:spPr>
          <a:xfrm>
            <a:off x="2337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64"/>
          <p:cNvSpPr/>
          <p:nvPr/>
        </p:nvSpPr>
        <p:spPr>
          <a:xfrm>
            <a:off x="1946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4"/>
          <p:cNvSpPr/>
          <p:nvPr/>
        </p:nvSpPr>
        <p:spPr>
          <a:xfrm>
            <a:off x="1554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4"/>
          <p:cNvSpPr/>
          <p:nvPr/>
        </p:nvSpPr>
        <p:spPr>
          <a:xfrm>
            <a:off x="1163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64"/>
          <p:cNvSpPr/>
          <p:nvPr/>
        </p:nvSpPr>
        <p:spPr>
          <a:xfrm>
            <a:off x="771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4"/>
          <p:cNvSpPr/>
          <p:nvPr/>
        </p:nvSpPr>
        <p:spPr>
          <a:xfrm>
            <a:off x="380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4"/>
          <p:cNvSpPr/>
          <p:nvPr/>
        </p:nvSpPr>
        <p:spPr>
          <a:xfrm>
            <a:off x="-111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64"/>
          <p:cNvSpPr/>
          <p:nvPr/>
        </p:nvSpPr>
        <p:spPr>
          <a:xfrm>
            <a:off x="10245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4"/>
          <p:cNvSpPr/>
          <p:nvPr/>
        </p:nvSpPr>
        <p:spPr>
          <a:xfrm>
            <a:off x="9854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4"/>
          <p:cNvSpPr/>
          <p:nvPr/>
        </p:nvSpPr>
        <p:spPr>
          <a:xfrm>
            <a:off x="9462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4"/>
          <p:cNvSpPr/>
          <p:nvPr/>
        </p:nvSpPr>
        <p:spPr>
          <a:xfrm>
            <a:off x="9071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4"/>
          <p:cNvSpPr/>
          <p:nvPr/>
        </p:nvSpPr>
        <p:spPr>
          <a:xfrm>
            <a:off x="8679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64"/>
          <p:cNvSpPr/>
          <p:nvPr/>
        </p:nvSpPr>
        <p:spPr>
          <a:xfrm>
            <a:off x="8288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64"/>
          <p:cNvSpPr/>
          <p:nvPr/>
        </p:nvSpPr>
        <p:spPr>
          <a:xfrm>
            <a:off x="11811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4"/>
          <p:cNvSpPr/>
          <p:nvPr/>
        </p:nvSpPr>
        <p:spPr>
          <a:xfrm>
            <a:off x="11420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4"/>
          <p:cNvSpPr/>
          <p:nvPr/>
        </p:nvSpPr>
        <p:spPr>
          <a:xfrm>
            <a:off x="11028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64"/>
          <p:cNvSpPr/>
          <p:nvPr/>
        </p:nvSpPr>
        <p:spPr>
          <a:xfrm>
            <a:off x="10637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7" name="Google Shape;1107;p64"/>
          <p:cNvPicPr preferRelativeResize="0"/>
          <p:nvPr/>
        </p:nvPicPr>
        <p:blipFill rotWithShape="1">
          <a:blip r:embed="rId3">
            <a:alphaModFix/>
          </a:blip>
          <a:srcRect/>
          <a:stretch/>
        </p:blipFill>
        <p:spPr>
          <a:xfrm>
            <a:off x="11420101" y="82473"/>
            <a:ext cx="622199" cy="622200"/>
          </a:xfrm>
          <a:prstGeom prst="rect">
            <a:avLst/>
          </a:prstGeom>
          <a:noFill/>
          <a:ln>
            <a:noFill/>
          </a:ln>
        </p:spPr>
      </p:pic>
      <p:sp>
        <p:nvSpPr>
          <p:cNvPr id="1108" name="Google Shape;1108;p64"/>
          <p:cNvSpPr/>
          <p:nvPr/>
        </p:nvSpPr>
        <p:spPr>
          <a:xfrm>
            <a:off x="0" y="6293825"/>
            <a:ext cx="12192000" cy="257700"/>
          </a:xfrm>
          <a:prstGeom prst="rect">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t>SmartPLS </a:t>
            </a:r>
            <a:endParaRPr b="1"/>
          </a:p>
        </p:txBody>
      </p:sp>
      <p:pic>
        <p:nvPicPr>
          <p:cNvPr id="1109" name="Google Shape;1109;p64"/>
          <p:cNvPicPr preferRelativeResize="0"/>
          <p:nvPr/>
        </p:nvPicPr>
        <p:blipFill>
          <a:blip r:embed="rId4">
            <a:alphaModFix/>
          </a:blip>
          <a:stretch>
            <a:fillRect/>
          </a:stretch>
        </p:blipFill>
        <p:spPr>
          <a:xfrm>
            <a:off x="1163400" y="1623475"/>
            <a:ext cx="9865199" cy="3402824"/>
          </a:xfrm>
          <a:prstGeom prst="rect">
            <a:avLst/>
          </a:prstGeom>
          <a:noFill/>
          <a:ln>
            <a:noFill/>
          </a:ln>
        </p:spPr>
      </p:pic>
      <p:sp>
        <p:nvSpPr>
          <p:cNvPr id="1110" name="Google Shape;1110;p64"/>
          <p:cNvSpPr txBox="1"/>
          <p:nvPr/>
        </p:nvSpPr>
        <p:spPr>
          <a:xfrm>
            <a:off x="1100525" y="5045850"/>
            <a:ext cx="9928200" cy="762000"/>
          </a:xfrm>
          <a:prstGeom prst="rect">
            <a:avLst/>
          </a:prstGeom>
          <a:noFill/>
          <a:ln>
            <a:noFill/>
          </a:ln>
        </p:spPr>
        <p:txBody>
          <a:bodyPr spcFirstLastPara="1" wrap="square" lIns="91425" tIns="91425" rIns="91425" bIns="91425" anchor="t" anchorCtr="0">
            <a:spAutoFit/>
          </a:bodyPr>
          <a:lstStyle/>
          <a:p>
            <a:pPr marL="0" marR="88900" lvl="0" indent="0" algn="just" rtl="0">
              <a:lnSpc>
                <a:spcPct val="150000"/>
              </a:lnSpc>
              <a:spcBef>
                <a:spcPts val="500"/>
              </a:spcBef>
              <a:spcAft>
                <a:spcPts val="0"/>
              </a:spcAft>
              <a:buNone/>
            </a:pPr>
            <a:r>
              <a:rPr lang="en-US" sz="1500">
                <a:solidFill>
                  <a:schemeClr val="accent1"/>
                </a:solidFill>
                <a:latin typeface="Times New Roman"/>
                <a:ea typeface="Times New Roman"/>
                <a:cs typeface="Times New Roman"/>
                <a:sym typeface="Times New Roman"/>
              </a:rPr>
              <a:t>Berdasarkan gambar di atas, Kualitas Pengguna (KP), Kualitas Informasi (KI), dan Kualitas Interaksi Layanan (KIL) memiliki nilai yang valid, terbukti tidak ada nilai yang merah.</a:t>
            </a:r>
            <a:endParaRPr sz="1500">
              <a:solidFill>
                <a:schemeClr val="accent1"/>
              </a:solidFill>
              <a:latin typeface="Times New Roman"/>
              <a:ea typeface="Times New Roman"/>
              <a:cs typeface="Times New Roman"/>
              <a:sym typeface="Times New Roman"/>
            </a:endParaRPr>
          </a:p>
        </p:txBody>
      </p:sp>
    </p:spTree>
  </p:cSld>
  <p:clrMapOvr>
    <a:masterClrMapping/>
  </p:clrMapOvr>
  <p:transition spd="slow">
    <p:push/>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1114"/>
        <p:cNvGrpSpPr/>
        <p:nvPr/>
      </p:nvGrpSpPr>
      <p:grpSpPr>
        <a:xfrm>
          <a:off x="0" y="0"/>
          <a:ext cx="0" cy="0"/>
          <a:chOff x="0" y="0"/>
          <a:chExt cx="0" cy="0"/>
        </a:xfrm>
      </p:grpSpPr>
      <p:sp>
        <p:nvSpPr>
          <p:cNvPr id="1115" name="Google Shape;1115;p65"/>
          <p:cNvSpPr/>
          <p:nvPr/>
        </p:nvSpPr>
        <p:spPr>
          <a:xfrm>
            <a:off x="3903900" y="509825"/>
            <a:ext cx="4384200" cy="959100"/>
          </a:xfrm>
          <a:prstGeom prst="bevel">
            <a:avLst>
              <a:gd name="adj" fmla="val 125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5"/>
          <p:cNvSpPr txBox="1"/>
          <p:nvPr/>
        </p:nvSpPr>
        <p:spPr>
          <a:xfrm>
            <a:off x="3962700" y="704675"/>
            <a:ext cx="4266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solidFill>
                  <a:schemeClr val="accent1"/>
                </a:solidFill>
              </a:rPr>
              <a:t>Uji Validitas dan Reabilitas</a:t>
            </a:r>
            <a:endParaRPr sz="2500" b="1">
              <a:solidFill>
                <a:schemeClr val="accent1"/>
              </a:solidFill>
            </a:endParaRPr>
          </a:p>
        </p:txBody>
      </p:sp>
      <p:sp>
        <p:nvSpPr>
          <p:cNvPr id="1117" name="Google Shape;1117;p65"/>
          <p:cNvSpPr/>
          <p:nvPr/>
        </p:nvSpPr>
        <p:spPr>
          <a:xfrm>
            <a:off x="3512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65"/>
          <p:cNvSpPr/>
          <p:nvPr/>
        </p:nvSpPr>
        <p:spPr>
          <a:xfrm>
            <a:off x="3120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5"/>
          <p:cNvSpPr/>
          <p:nvPr/>
        </p:nvSpPr>
        <p:spPr>
          <a:xfrm>
            <a:off x="2729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5"/>
          <p:cNvSpPr/>
          <p:nvPr/>
        </p:nvSpPr>
        <p:spPr>
          <a:xfrm>
            <a:off x="2337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5"/>
          <p:cNvSpPr/>
          <p:nvPr/>
        </p:nvSpPr>
        <p:spPr>
          <a:xfrm>
            <a:off x="1946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5"/>
          <p:cNvSpPr/>
          <p:nvPr/>
        </p:nvSpPr>
        <p:spPr>
          <a:xfrm>
            <a:off x="1554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5"/>
          <p:cNvSpPr/>
          <p:nvPr/>
        </p:nvSpPr>
        <p:spPr>
          <a:xfrm>
            <a:off x="1163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5"/>
          <p:cNvSpPr/>
          <p:nvPr/>
        </p:nvSpPr>
        <p:spPr>
          <a:xfrm>
            <a:off x="771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5"/>
          <p:cNvSpPr/>
          <p:nvPr/>
        </p:nvSpPr>
        <p:spPr>
          <a:xfrm>
            <a:off x="380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5"/>
          <p:cNvSpPr/>
          <p:nvPr/>
        </p:nvSpPr>
        <p:spPr>
          <a:xfrm>
            <a:off x="-111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5"/>
          <p:cNvSpPr/>
          <p:nvPr/>
        </p:nvSpPr>
        <p:spPr>
          <a:xfrm>
            <a:off x="10245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5"/>
          <p:cNvSpPr/>
          <p:nvPr/>
        </p:nvSpPr>
        <p:spPr>
          <a:xfrm>
            <a:off x="9854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5"/>
          <p:cNvSpPr/>
          <p:nvPr/>
        </p:nvSpPr>
        <p:spPr>
          <a:xfrm>
            <a:off x="9462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65"/>
          <p:cNvSpPr/>
          <p:nvPr/>
        </p:nvSpPr>
        <p:spPr>
          <a:xfrm>
            <a:off x="9071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5"/>
          <p:cNvSpPr/>
          <p:nvPr/>
        </p:nvSpPr>
        <p:spPr>
          <a:xfrm>
            <a:off x="8679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5"/>
          <p:cNvSpPr/>
          <p:nvPr/>
        </p:nvSpPr>
        <p:spPr>
          <a:xfrm>
            <a:off x="8288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5"/>
          <p:cNvSpPr/>
          <p:nvPr/>
        </p:nvSpPr>
        <p:spPr>
          <a:xfrm>
            <a:off x="11811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5"/>
          <p:cNvSpPr/>
          <p:nvPr/>
        </p:nvSpPr>
        <p:spPr>
          <a:xfrm>
            <a:off x="11420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5"/>
          <p:cNvSpPr/>
          <p:nvPr/>
        </p:nvSpPr>
        <p:spPr>
          <a:xfrm>
            <a:off x="11028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5"/>
          <p:cNvSpPr/>
          <p:nvPr/>
        </p:nvSpPr>
        <p:spPr>
          <a:xfrm>
            <a:off x="10637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7" name="Google Shape;1137;p65"/>
          <p:cNvPicPr preferRelativeResize="0"/>
          <p:nvPr/>
        </p:nvPicPr>
        <p:blipFill rotWithShape="1">
          <a:blip r:embed="rId3">
            <a:alphaModFix/>
          </a:blip>
          <a:srcRect/>
          <a:stretch/>
        </p:blipFill>
        <p:spPr>
          <a:xfrm>
            <a:off x="11420101" y="82473"/>
            <a:ext cx="622199" cy="622200"/>
          </a:xfrm>
          <a:prstGeom prst="rect">
            <a:avLst/>
          </a:prstGeom>
          <a:noFill/>
          <a:ln>
            <a:noFill/>
          </a:ln>
        </p:spPr>
      </p:pic>
      <p:sp>
        <p:nvSpPr>
          <p:cNvPr id="1138" name="Google Shape;1138;p65"/>
          <p:cNvSpPr/>
          <p:nvPr/>
        </p:nvSpPr>
        <p:spPr>
          <a:xfrm>
            <a:off x="0" y="6293825"/>
            <a:ext cx="12192000" cy="257700"/>
          </a:xfrm>
          <a:prstGeom prst="rect">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t>SmartPLS </a:t>
            </a:r>
            <a:endParaRPr b="1"/>
          </a:p>
        </p:txBody>
      </p:sp>
      <p:pic>
        <p:nvPicPr>
          <p:cNvPr id="1139" name="Google Shape;1139;p65"/>
          <p:cNvPicPr preferRelativeResize="0"/>
          <p:nvPr/>
        </p:nvPicPr>
        <p:blipFill>
          <a:blip r:embed="rId4">
            <a:alphaModFix/>
          </a:blip>
          <a:stretch>
            <a:fillRect/>
          </a:stretch>
        </p:blipFill>
        <p:spPr>
          <a:xfrm>
            <a:off x="1163400" y="1621325"/>
            <a:ext cx="9865199" cy="3402824"/>
          </a:xfrm>
          <a:prstGeom prst="rect">
            <a:avLst/>
          </a:prstGeom>
          <a:noFill/>
          <a:ln>
            <a:noFill/>
          </a:ln>
        </p:spPr>
      </p:pic>
      <p:sp>
        <p:nvSpPr>
          <p:cNvPr id="1140" name="Google Shape;1140;p65"/>
          <p:cNvSpPr txBox="1"/>
          <p:nvPr/>
        </p:nvSpPr>
        <p:spPr>
          <a:xfrm>
            <a:off x="1100525" y="5045850"/>
            <a:ext cx="9928200" cy="762000"/>
          </a:xfrm>
          <a:prstGeom prst="rect">
            <a:avLst/>
          </a:prstGeom>
          <a:noFill/>
          <a:ln>
            <a:noFill/>
          </a:ln>
        </p:spPr>
        <p:txBody>
          <a:bodyPr spcFirstLastPara="1" wrap="square" lIns="91425" tIns="91425" rIns="91425" bIns="91425" anchor="t" anchorCtr="0">
            <a:spAutoFit/>
          </a:bodyPr>
          <a:lstStyle/>
          <a:p>
            <a:pPr marL="0" marR="88900" lvl="0" indent="0" algn="just" rtl="0">
              <a:lnSpc>
                <a:spcPct val="150000"/>
              </a:lnSpc>
              <a:spcBef>
                <a:spcPts val="500"/>
              </a:spcBef>
              <a:spcAft>
                <a:spcPts val="0"/>
              </a:spcAft>
              <a:buNone/>
            </a:pPr>
            <a:r>
              <a:rPr lang="en-US" sz="1500">
                <a:solidFill>
                  <a:schemeClr val="accent1"/>
                </a:solidFill>
                <a:latin typeface="Times New Roman"/>
                <a:ea typeface="Times New Roman"/>
                <a:cs typeface="Times New Roman"/>
                <a:sym typeface="Times New Roman"/>
              </a:rPr>
              <a:t>Berdasarkan gambar di atas, Kualitas Pengguna (KP), Kualitas Informasi (KI), dan Kualitas Interaksi Layanan (KIL) memiliki nilai yang valid, terbukti tidak ada nilai yang merah.</a:t>
            </a:r>
            <a:endParaRPr sz="1500">
              <a:solidFill>
                <a:schemeClr val="accent1"/>
              </a:solidFill>
              <a:latin typeface="Times New Roman"/>
              <a:ea typeface="Times New Roman"/>
              <a:cs typeface="Times New Roman"/>
              <a:sym typeface="Times New Roman"/>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grpSp>
        <p:nvGrpSpPr>
          <p:cNvPr id="136" name="Google Shape;136;p30"/>
          <p:cNvGrpSpPr/>
          <p:nvPr/>
        </p:nvGrpSpPr>
        <p:grpSpPr>
          <a:xfrm>
            <a:off x="6857999" y="434781"/>
            <a:ext cx="4791807" cy="1862048"/>
            <a:chOff x="4651035" y="1734907"/>
            <a:chExt cx="4791807" cy="1862048"/>
          </a:xfrm>
        </p:grpSpPr>
        <p:sp>
          <p:nvSpPr>
            <p:cNvPr id="137" name="Google Shape;137;p30"/>
            <p:cNvSpPr txBox="1"/>
            <p:nvPr/>
          </p:nvSpPr>
          <p:spPr>
            <a:xfrm>
              <a:off x="5611985" y="2108436"/>
              <a:ext cx="3830857" cy="646331"/>
            </a:xfrm>
            <a:prstGeom prst="rect">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n-US" sz="3600" b="1">
                  <a:solidFill>
                    <a:schemeClr val="accent2"/>
                  </a:solidFill>
                  <a:latin typeface="Arial Black"/>
                  <a:ea typeface="Arial Black"/>
                  <a:cs typeface="Arial Black"/>
                  <a:sym typeface="Arial Black"/>
                </a:rPr>
                <a:t>atar Belakang</a:t>
              </a:r>
              <a:endParaRPr sz="3600" b="1">
                <a:solidFill>
                  <a:schemeClr val="accent2"/>
                </a:solidFill>
                <a:latin typeface="Arial Black"/>
                <a:ea typeface="Arial Black"/>
                <a:cs typeface="Arial Black"/>
                <a:sym typeface="Arial Black"/>
              </a:endParaRPr>
            </a:p>
          </p:txBody>
        </p:sp>
        <p:sp>
          <p:nvSpPr>
            <p:cNvPr id="138" name="Google Shape;138;p30"/>
            <p:cNvSpPr txBox="1"/>
            <p:nvPr/>
          </p:nvSpPr>
          <p:spPr>
            <a:xfrm>
              <a:off x="5666752" y="2712066"/>
              <a:ext cx="3776089" cy="646331"/>
            </a:xfrm>
            <a:prstGeom prst="rect">
              <a:avLst/>
            </a:prstGeom>
            <a:no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r>
                <a:rPr lang="en-US" sz="3600" b="1">
                  <a:solidFill>
                    <a:schemeClr val="lt1"/>
                  </a:solidFill>
                  <a:latin typeface="Arial"/>
                  <a:ea typeface="Arial"/>
                  <a:cs typeface="Arial"/>
                  <a:sym typeface="Arial"/>
                </a:rPr>
                <a:t>AUDIT</a:t>
              </a:r>
              <a:endParaRPr sz="3600">
                <a:solidFill>
                  <a:schemeClr val="accent1"/>
                </a:solidFill>
                <a:latin typeface="Arial"/>
                <a:ea typeface="Arial"/>
                <a:cs typeface="Arial"/>
                <a:sym typeface="Arial"/>
              </a:endParaRPr>
            </a:p>
          </p:txBody>
        </p:sp>
        <p:sp>
          <p:nvSpPr>
            <p:cNvPr id="139" name="Google Shape;139;p30"/>
            <p:cNvSpPr txBox="1"/>
            <p:nvPr/>
          </p:nvSpPr>
          <p:spPr>
            <a:xfrm>
              <a:off x="4651035" y="1734907"/>
              <a:ext cx="1021196" cy="186204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1500" b="1">
                  <a:solidFill>
                    <a:schemeClr val="accent2"/>
                  </a:solidFill>
                  <a:latin typeface="Arial"/>
                  <a:ea typeface="Arial"/>
                  <a:cs typeface="Arial"/>
                  <a:sym typeface="Arial"/>
                </a:rPr>
                <a:t>L</a:t>
              </a:r>
              <a:endParaRPr/>
            </a:p>
          </p:txBody>
        </p:sp>
      </p:grpSp>
      <p:pic>
        <p:nvPicPr>
          <p:cNvPr id="140" name="Google Shape;140;p30"/>
          <p:cNvPicPr preferRelativeResize="0"/>
          <p:nvPr/>
        </p:nvPicPr>
        <p:blipFill rotWithShape="1">
          <a:blip r:embed="rId3">
            <a:alphaModFix/>
          </a:blip>
          <a:srcRect/>
          <a:stretch/>
        </p:blipFill>
        <p:spPr>
          <a:xfrm>
            <a:off x="184030" y="246642"/>
            <a:ext cx="841581" cy="841581"/>
          </a:xfrm>
          <a:prstGeom prst="rect">
            <a:avLst/>
          </a:prstGeom>
          <a:noFill/>
          <a:ln>
            <a:noFill/>
          </a:ln>
        </p:spPr>
      </p:pic>
      <p:sp>
        <p:nvSpPr>
          <p:cNvPr id="141" name="Google Shape;141;p30"/>
          <p:cNvSpPr txBox="1"/>
          <p:nvPr/>
        </p:nvSpPr>
        <p:spPr>
          <a:xfrm>
            <a:off x="6845502" y="2058271"/>
            <a:ext cx="5312229" cy="4247317"/>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800">
                <a:solidFill>
                  <a:schemeClr val="lt1"/>
                </a:solidFill>
                <a:latin typeface="Times New Roman"/>
                <a:ea typeface="Times New Roman"/>
                <a:cs typeface="Times New Roman"/>
                <a:sym typeface="Times New Roman"/>
              </a:rPr>
              <a:t>Kartu Jakarta Pintar Plus (KJP Plus) merupakan salah satu beasiswa yang menjadi sasaran siswa sekolah dasar hingga sekolah menengah atas untuk melanjutkan pendidikan yang lebih tinggi. KJP Plus menerapkan media </a:t>
            </a:r>
            <a:r>
              <a:rPr lang="en-US" sz="1800" i="1">
                <a:solidFill>
                  <a:schemeClr val="lt1"/>
                </a:solidFill>
                <a:latin typeface="Times New Roman"/>
                <a:ea typeface="Times New Roman"/>
                <a:cs typeface="Times New Roman"/>
                <a:sym typeface="Times New Roman"/>
              </a:rPr>
              <a:t>website </a:t>
            </a:r>
            <a:r>
              <a:rPr lang="en-US" sz="1800">
                <a:solidFill>
                  <a:schemeClr val="lt1"/>
                </a:solidFill>
                <a:latin typeface="Times New Roman"/>
                <a:ea typeface="Times New Roman"/>
                <a:cs typeface="Times New Roman"/>
                <a:sym typeface="Times New Roman"/>
              </a:rPr>
              <a:t>sebagai media untuk memberikan informasi kepada penerima beasiswa maupun masyarakat umum yang ingin mengetahui informasi seputar beasiswa ini seperti informasi berita, pendaftaran, pengumuman, dan lain sebagainya. Penelitian ini dirasa penting untuk dilakukan karena memberikan penilaian secara langsung oleh pengguna sebagai alternatif untuk mengukur kualitas </a:t>
            </a:r>
            <a:r>
              <a:rPr lang="en-US" sz="1800" i="1">
                <a:solidFill>
                  <a:schemeClr val="lt1"/>
                </a:solidFill>
                <a:latin typeface="Times New Roman"/>
                <a:ea typeface="Times New Roman"/>
                <a:cs typeface="Times New Roman"/>
                <a:sym typeface="Times New Roman"/>
              </a:rPr>
              <a:t>website </a:t>
            </a:r>
            <a:r>
              <a:rPr lang="en-US" sz="1800">
                <a:solidFill>
                  <a:schemeClr val="lt1"/>
                </a:solidFill>
                <a:latin typeface="Times New Roman"/>
                <a:ea typeface="Times New Roman"/>
                <a:cs typeface="Times New Roman"/>
                <a:sym typeface="Times New Roman"/>
              </a:rPr>
              <a:t>KJP Plus. Semakin baik kualitas dari sebuah </a:t>
            </a:r>
            <a:r>
              <a:rPr lang="en-US" sz="1800" i="1">
                <a:solidFill>
                  <a:schemeClr val="lt1"/>
                </a:solidFill>
                <a:latin typeface="Times New Roman"/>
                <a:ea typeface="Times New Roman"/>
                <a:cs typeface="Times New Roman"/>
                <a:sym typeface="Times New Roman"/>
              </a:rPr>
              <a:t>website, </a:t>
            </a:r>
            <a:r>
              <a:rPr lang="en-US" sz="1800">
                <a:solidFill>
                  <a:schemeClr val="lt1"/>
                </a:solidFill>
                <a:latin typeface="Times New Roman"/>
                <a:ea typeface="Times New Roman"/>
                <a:cs typeface="Times New Roman"/>
                <a:sym typeface="Times New Roman"/>
              </a:rPr>
              <a:t>maka pengguna akan semakin nyaman dalam mengunjungi </a:t>
            </a:r>
            <a:r>
              <a:rPr lang="en-US" sz="1800" i="1">
                <a:solidFill>
                  <a:schemeClr val="lt1"/>
                </a:solidFill>
                <a:latin typeface="Times New Roman"/>
                <a:ea typeface="Times New Roman"/>
                <a:cs typeface="Times New Roman"/>
                <a:sym typeface="Times New Roman"/>
              </a:rPr>
              <a:t>website </a:t>
            </a:r>
            <a:r>
              <a:rPr lang="en-US" sz="1800">
                <a:solidFill>
                  <a:schemeClr val="lt1"/>
                </a:solidFill>
                <a:latin typeface="Times New Roman"/>
                <a:ea typeface="Times New Roman"/>
                <a:cs typeface="Times New Roman"/>
                <a:sym typeface="Times New Roman"/>
              </a:rPr>
              <a:t>tersebut.</a:t>
            </a:r>
            <a:endParaRPr sz="1200">
              <a:solidFill>
                <a:schemeClr val="lt1"/>
              </a:solidFill>
              <a:latin typeface="Arial"/>
              <a:ea typeface="Arial"/>
              <a:cs typeface="Arial"/>
              <a:sym typeface="Arial"/>
            </a:endParaRPr>
          </a:p>
        </p:txBody>
      </p:sp>
      <p:sp>
        <p:nvSpPr>
          <p:cNvPr id="142" name="Google Shape;142;p30"/>
          <p:cNvSpPr/>
          <p:nvPr/>
        </p:nvSpPr>
        <p:spPr>
          <a:xfrm>
            <a:off x="2579463" y="225737"/>
            <a:ext cx="3527113" cy="418087"/>
          </a:xfrm>
          <a:prstGeom prst="rect">
            <a:avLst/>
          </a:prstGeom>
          <a:solidFill>
            <a:schemeClr val="accent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lt1"/>
                </a:solidFill>
                <a:latin typeface="Times New Roman"/>
                <a:ea typeface="Times New Roman"/>
                <a:cs typeface="Times New Roman"/>
                <a:sym typeface="Times New Roman"/>
              </a:rPr>
              <a:t>BAB I PENDAHULUAN</a:t>
            </a:r>
            <a:endParaRPr sz="3200" b="1">
              <a:solidFill>
                <a:schemeClr val="lt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anim calcmode="lin" valueType="num">
                                      <p:cBhvr additive="base">
                                        <p:cTn id="7" dur="500"/>
                                        <p:tgtEl>
                                          <p:spTgt spid="141"/>
                                        </p:tgtEl>
                                        <p:attrNameLst>
                                          <p:attrName>ppt_w</p:attrName>
                                        </p:attrNameLst>
                                      </p:cBhvr>
                                      <p:tavLst>
                                        <p:tav tm="0">
                                          <p:val>
                                            <p:strVal val="0"/>
                                          </p:val>
                                        </p:tav>
                                        <p:tav tm="100000">
                                          <p:val>
                                            <p:strVal val="#ppt_w"/>
                                          </p:val>
                                        </p:tav>
                                      </p:tavLst>
                                    </p:anim>
                                    <p:anim calcmode="lin" valueType="num">
                                      <p:cBhvr additive="base">
                                        <p:cTn id="8" dur="500"/>
                                        <p:tgtEl>
                                          <p:spTgt spid="14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1144"/>
        <p:cNvGrpSpPr/>
        <p:nvPr/>
      </p:nvGrpSpPr>
      <p:grpSpPr>
        <a:xfrm>
          <a:off x="0" y="0"/>
          <a:ext cx="0" cy="0"/>
          <a:chOff x="0" y="0"/>
          <a:chExt cx="0" cy="0"/>
        </a:xfrm>
      </p:grpSpPr>
      <p:sp>
        <p:nvSpPr>
          <p:cNvPr id="1145" name="Google Shape;1145;p66"/>
          <p:cNvSpPr/>
          <p:nvPr/>
        </p:nvSpPr>
        <p:spPr>
          <a:xfrm>
            <a:off x="3903900" y="509825"/>
            <a:ext cx="4384200" cy="959100"/>
          </a:xfrm>
          <a:prstGeom prst="bevel">
            <a:avLst>
              <a:gd name="adj" fmla="val 125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6"/>
          <p:cNvSpPr txBox="1"/>
          <p:nvPr/>
        </p:nvSpPr>
        <p:spPr>
          <a:xfrm>
            <a:off x="3962700" y="704675"/>
            <a:ext cx="4266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solidFill>
                  <a:schemeClr val="accent1"/>
                </a:solidFill>
              </a:rPr>
              <a:t>Uji Validitas dan Reabilitas</a:t>
            </a:r>
            <a:endParaRPr sz="2500" b="1">
              <a:solidFill>
                <a:schemeClr val="accent1"/>
              </a:solidFill>
            </a:endParaRPr>
          </a:p>
        </p:txBody>
      </p:sp>
      <p:sp>
        <p:nvSpPr>
          <p:cNvPr id="1147" name="Google Shape;1147;p66"/>
          <p:cNvSpPr/>
          <p:nvPr/>
        </p:nvSpPr>
        <p:spPr>
          <a:xfrm>
            <a:off x="3512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6"/>
          <p:cNvSpPr/>
          <p:nvPr/>
        </p:nvSpPr>
        <p:spPr>
          <a:xfrm>
            <a:off x="3120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6"/>
          <p:cNvSpPr/>
          <p:nvPr/>
        </p:nvSpPr>
        <p:spPr>
          <a:xfrm>
            <a:off x="2729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6"/>
          <p:cNvSpPr/>
          <p:nvPr/>
        </p:nvSpPr>
        <p:spPr>
          <a:xfrm>
            <a:off x="2337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6"/>
          <p:cNvSpPr/>
          <p:nvPr/>
        </p:nvSpPr>
        <p:spPr>
          <a:xfrm>
            <a:off x="1946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6"/>
          <p:cNvSpPr/>
          <p:nvPr/>
        </p:nvSpPr>
        <p:spPr>
          <a:xfrm>
            <a:off x="1554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6"/>
          <p:cNvSpPr/>
          <p:nvPr/>
        </p:nvSpPr>
        <p:spPr>
          <a:xfrm>
            <a:off x="1163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6"/>
          <p:cNvSpPr/>
          <p:nvPr/>
        </p:nvSpPr>
        <p:spPr>
          <a:xfrm>
            <a:off x="771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6"/>
          <p:cNvSpPr/>
          <p:nvPr/>
        </p:nvSpPr>
        <p:spPr>
          <a:xfrm>
            <a:off x="380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6"/>
          <p:cNvSpPr/>
          <p:nvPr/>
        </p:nvSpPr>
        <p:spPr>
          <a:xfrm>
            <a:off x="-111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6"/>
          <p:cNvSpPr/>
          <p:nvPr/>
        </p:nvSpPr>
        <p:spPr>
          <a:xfrm>
            <a:off x="10245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6"/>
          <p:cNvSpPr/>
          <p:nvPr/>
        </p:nvSpPr>
        <p:spPr>
          <a:xfrm>
            <a:off x="9854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6"/>
          <p:cNvSpPr/>
          <p:nvPr/>
        </p:nvSpPr>
        <p:spPr>
          <a:xfrm>
            <a:off x="9462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6"/>
          <p:cNvSpPr/>
          <p:nvPr/>
        </p:nvSpPr>
        <p:spPr>
          <a:xfrm>
            <a:off x="9071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66"/>
          <p:cNvSpPr/>
          <p:nvPr/>
        </p:nvSpPr>
        <p:spPr>
          <a:xfrm>
            <a:off x="8679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66"/>
          <p:cNvSpPr/>
          <p:nvPr/>
        </p:nvSpPr>
        <p:spPr>
          <a:xfrm>
            <a:off x="8288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66"/>
          <p:cNvSpPr/>
          <p:nvPr/>
        </p:nvSpPr>
        <p:spPr>
          <a:xfrm>
            <a:off x="11811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66"/>
          <p:cNvSpPr/>
          <p:nvPr/>
        </p:nvSpPr>
        <p:spPr>
          <a:xfrm>
            <a:off x="11420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6"/>
          <p:cNvSpPr/>
          <p:nvPr/>
        </p:nvSpPr>
        <p:spPr>
          <a:xfrm>
            <a:off x="11028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6"/>
          <p:cNvSpPr/>
          <p:nvPr/>
        </p:nvSpPr>
        <p:spPr>
          <a:xfrm>
            <a:off x="10637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67" name="Google Shape;1167;p66"/>
          <p:cNvPicPr preferRelativeResize="0"/>
          <p:nvPr/>
        </p:nvPicPr>
        <p:blipFill rotWithShape="1">
          <a:blip r:embed="rId3">
            <a:alphaModFix/>
          </a:blip>
          <a:srcRect/>
          <a:stretch/>
        </p:blipFill>
        <p:spPr>
          <a:xfrm>
            <a:off x="11420101" y="82473"/>
            <a:ext cx="622199" cy="622200"/>
          </a:xfrm>
          <a:prstGeom prst="rect">
            <a:avLst/>
          </a:prstGeom>
          <a:noFill/>
          <a:ln>
            <a:noFill/>
          </a:ln>
        </p:spPr>
      </p:pic>
      <p:sp>
        <p:nvSpPr>
          <p:cNvPr id="1168" name="Google Shape;1168;p66"/>
          <p:cNvSpPr/>
          <p:nvPr/>
        </p:nvSpPr>
        <p:spPr>
          <a:xfrm>
            <a:off x="0" y="6293825"/>
            <a:ext cx="12192000" cy="257700"/>
          </a:xfrm>
          <a:prstGeom prst="rect">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t>SmartPLS </a:t>
            </a:r>
            <a:endParaRPr b="1"/>
          </a:p>
        </p:txBody>
      </p:sp>
      <p:pic>
        <p:nvPicPr>
          <p:cNvPr id="1169" name="Google Shape;1169;p66"/>
          <p:cNvPicPr preferRelativeResize="0"/>
          <p:nvPr/>
        </p:nvPicPr>
        <p:blipFill>
          <a:blip r:embed="rId4">
            <a:alphaModFix/>
          </a:blip>
          <a:stretch>
            <a:fillRect/>
          </a:stretch>
        </p:blipFill>
        <p:spPr>
          <a:xfrm>
            <a:off x="1163400" y="1623475"/>
            <a:ext cx="9865199" cy="3402824"/>
          </a:xfrm>
          <a:prstGeom prst="rect">
            <a:avLst/>
          </a:prstGeom>
          <a:noFill/>
          <a:ln>
            <a:noFill/>
          </a:ln>
        </p:spPr>
      </p:pic>
      <p:sp>
        <p:nvSpPr>
          <p:cNvPr id="1170" name="Google Shape;1170;p66"/>
          <p:cNvSpPr txBox="1"/>
          <p:nvPr/>
        </p:nvSpPr>
        <p:spPr>
          <a:xfrm>
            <a:off x="1100525" y="5045850"/>
            <a:ext cx="9928200" cy="762000"/>
          </a:xfrm>
          <a:prstGeom prst="rect">
            <a:avLst/>
          </a:prstGeom>
          <a:noFill/>
          <a:ln>
            <a:noFill/>
          </a:ln>
        </p:spPr>
        <p:txBody>
          <a:bodyPr spcFirstLastPara="1" wrap="square" lIns="91425" tIns="91425" rIns="91425" bIns="91425" anchor="t" anchorCtr="0">
            <a:spAutoFit/>
          </a:bodyPr>
          <a:lstStyle/>
          <a:p>
            <a:pPr marL="0" marR="88900" lvl="0" indent="0" algn="just" rtl="0">
              <a:lnSpc>
                <a:spcPct val="150000"/>
              </a:lnSpc>
              <a:spcBef>
                <a:spcPts val="500"/>
              </a:spcBef>
              <a:spcAft>
                <a:spcPts val="0"/>
              </a:spcAft>
              <a:buNone/>
            </a:pPr>
            <a:r>
              <a:rPr lang="en-US" sz="1500">
                <a:solidFill>
                  <a:schemeClr val="accent1"/>
                </a:solidFill>
                <a:latin typeface="Times New Roman"/>
                <a:ea typeface="Times New Roman"/>
                <a:cs typeface="Times New Roman"/>
                <a:sym typeface="Times New Roman"/>
              </a:rPr>
              <a:t>Berdasarkan gambar di atas, Kualitas Pengguna (KP), Kualitas Informasi (KI), dan Kualitas Interaksi Layanan (KIL) memiliki nilai yang valid, terbukti tidak ada nilai yang merah.</a:t>
            </a:r>
            <a:endParaRPr sz="1500">
              <a:solidFill>
                <a:schemeClr val="accent1"/>
              </a:solidFill>
              <a:latin typeface="Times New Roman"/>
              <a:ea typeface="Times New Roman"/>
              <a:cs typeface="Times New Roman"/>
              <a:sym typeface="Times New Roman"/>
            </a:endParaRPr>
          </a:p>
        </p:txBody>
      </p:sp>
    </p:spTree>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1174"/>
        <p:cNvGrpSpPr/>
        <p:nvPr/>
      </p:nvGrpSpPr>
      <p:grpSpPr>
        <a:xfrm>
          <a:off x="0" y="0"/>
          <a:ext cx="0" cy="0"/>
          <a:chOff x="0" y="0"/>
          <a:chExt cx="0" cy="0"/>
        </a:xfrm>
      </p:grpSpPr>
      <p:sp>
        <p:nvSpPr>
          <p:cNvPr id="1175" name="Google Shape;1175;p67"/>
          <p:cNvSpPr/>
          <p:nvPr/>
        </p:nvSpPr>
        <p:spPr>
          <a:xfrm>
            <a:off x="3903900" y="509825"/>
            <a:ext cx="4384200" cy="959100"/>
          </a:xfrm>
          <a:prstGeom prst="bevel">
            <a:avLst>
              <a:gd name="adj" fmla="val 125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7"/>
          <p:cNvSpPr txBox="1"/>
          <p:nvPr/>
        </p:nvSpPr>
        <p:spPr>
          <a:xfrm>
            <a:off x="3962700" y="704675"/>
            <a:ext cx="4266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b="1">
                <a:solidFill>
                  <a:schemeClr val="accent1"/>
                </a:solidFill>
              </a:rPr>
              <a:t>Uji Validitas dan Reabilitas</a:t>
            </a:r>
            <a:endParaRPr sz="2500" b="1">
              <a:solidFill>
                <a:schemeClr val="accent1"/>
              </a:solidFill>
            </a:endParaRPr>
          </a:p>
        </p:txBody>
      </p:sp>
      <p:sp>
        <p:nvSpPr>
          <p:cNvPr id="1177" name="Google Shape;1177;p67"/>
          <p:cNvSpPr/>
          <p:nvPr/>
        </p:nvSpPr>
        <p:spPr>
          <a:xfrm>
            <a:off x="3512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7"/>
          <p:cNvSpPr/>
          <p:nvPr/>
        </p:nvSpPr>
        <p:spPr>
          <a:xfrm>
            <a:off x="3120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7"/>
          <p:cNvSpPr/>
          <p:nvPr/>
        </p:nvSpPr>
        <p:spPr>
          <a:xfrm>
            <a:off x="2729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7"/>
          <p:cNvSpPr/>
          <p:nvPr/>
        </p:nvSpPr>
        <p:spPr>
          <a:xfrm>
            <a:off x="2337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7"/>
          <p:cNvSpPr/>
          <p:nvPr/>
        </p:nvSpPr>
        <p:spPr>
          <a:xfrm>
            <a:off x="1946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7"/>
          <p:cNvSpPr/>
          <p:nvPr/>
        </p:nvSpPr>
        <p:spPr>
          <a:xfrm>
            <a:off x="1554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7"/>
          <p:cNvSpPr/>
          <p:nvPr/>
        </p:nvSpPr>
        <p:spPr>
          <a:xfrm>
            <a:off x="1163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7"/>
          <p:cNvSpPr/>
          <p:nvPr/>
        </p:nvSpPr>
        <p:spPr>
          <a:xfrm>
            <a:off x="7719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7"/>
          <p:cNvSpPr/>
          <p:nvPr/>
        </p:nvSpPr>
        <p:spPr>
          <a:xfrm>
            <a:off x="3804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7"/>
          <p:cNvSpPr/>
          <p:nvPr/>
        </p:nvSpPr>
        <p:spPr>
          <a:xfrm>
            <a:off x="-11100" y="901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7"/>
          <p:cNvSpPr/>
          <p:nvPr/>
        </p:nvSpPr>
        <p:spPr>
          <a:xfrm>
            <a:off x="10245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7"/>
          <p:cNvSpPr/>
          <p:nvPr/>
        </p:nvSpPr>
        <p:spPr>
          <a:xfrm>
            <a:off x="9854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7"/>
          <p:cNvSpPr/>
          <p:nvPr/>
        </p:nvSpPr>
        <p:spPr>
          <a:xfrm>
            <a:off x="9462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7"/>
          <p:cNvSpPr/>
          <p:nvPr/>
        </p:nvSpPr>
        <p:spPr>
          <a:xfrm>
            <a:off x="9071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7"/>
          <p:cNvSpPr/>
          <p:nvPr/>
        </p:nvSpPr>
        <p:spPr>
          <a:xfrm>
            <a:off x="8679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7"/>
          <p:cNvSpPr/>
          <p:nvPr/>
        </p:nvSpPr>
        <p:spPr>
          <a:xfrm>
            <a:off x="8288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7"/>
          <p:cNvSpPr/>
          <p:nvPr/>
        </p:nvSpPr>
        <p:spPr>
          <a:xfrm>
            <a:off x="11811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7"/>
          <p:cNvSpPr/>
          <p:nvPr/>
        </p:nvSpPr>
        <p:spPr>
          <a:xfrm>
            <a:off x="11420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7"/>
          <p:cNvSpPr/>
          <p:nvPr/>
        </p:nvSpPr>
        <p:spPr>
          <a:xfrm>
            <a:off x="110286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7"/>
          <p:cNvSpPr/>
          <p:nvPr/>
        </p:nvSpPr>
        <p:spPr>
          <a:xfrm>
            <a:off x="10637100" y="80322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97" name="Google Shape;1197;p67"/>
          <p:cNvPicPr preferRelativeResize="0"/>
          <p:nvPr/>
        </p:nvPicPr>
        <p:blipFill rotWithShape="1">
          <a:blip r:embed="rId3">
            <a:alphaModFix/>
          </a:blip>
          <a:srcRect/>
          <a:stretch/>
        </p:blipFill>
        <p:spPr>
          <a:xfrm>
            <a:off x="11420101" y="82473"/>
            <a:ext cx="622199" cy="622200"/>
          </a:xfrm>
          <a:prstGeom prst="rect">
            <a:avLst/>
          </a:prstGeom>
          <a:noFill/>
          <a:ln>
            <a:noFill/>
          </a:ln>
        </p:spPr>
      </p:pic>
      <p:sp>
        <p:nvSpPr>
          <p:cNvPr id="1198" name="Google Shape;1198;p67"/>
          <p:cNvSpPr/>
          <p:nvPr/>
        </p:nvSpPr>
        <p:spPr>
          <a:xfrm>
            <a:off x="0" y="1726600"/>
            <a:ext cx="12192000" cy="257700"/>
          </a:xfrm>
          <a:prstGeom prst="rect">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t>HASIL PENELITIAN</a:t>
            </a:r>
            <a:endParaRPr b="1"/>
          </a:p>
        </p:txBody>
      </p:sp>
      <p:sp>
        <p:nvSpPr>
          <p:cNvPr id="1199" name="Google Shape;1199;p67"/>
          <p:cNvSpPr txBox="1"/>
          <p:nvPr/>
        </p:nvSpPr>
        <p:spPr>
          <a:xfrm>
            <a:off x="771900" y="2290775"/>
            <a:ext cx="10648200" cy="2801400"/>
          </a:xfrm>
          <a:prstGeom prst="rect">
            <a:avLst/>
          </a:prstGeom>
          <a:noFill/>
          <a:ln>
            <a:noFill/>
          </a:ln>
        </p:spPr>
        <p:txBody>
          <a:bodyPr spcFirstLastPara="1" wrap="square" lIns="91425" tIns="91425" rIns="91425" bIns="91425" anchor="t" anchorCtr="0">
            <a:spAutoFit/>
          </a:bodyPr>
          <a:lstStyle/>
          <a:p>
            <a:pPr marL="0" marR="88900" lvl="0" indent="0" algn="just" rtl="0">
              <a:lnSpc>
                <a:spcPct val="150000"/>
              </a:lnSpc>
              <a:spcBef>
                <a:spcPts val="700"/>
              </a:spcBef>
              <a:spcAft>
                <a:spcPts val="0"/>
              </a:spcAft>
              <a:buNone/>
            </a:pPr>
            <a:r>
              <a:rPr lang="en-US" sz="2000">
                <a:solidFill>
                  <a:schemeClr val="accent1"/>
                </a:solidFill>
                <a:latin typeface="Times New Roman"/>
                <a:ea typeface="Times New Roman"/>
                <a:cs typeface="Times New Roman"/>
                <a:sym typeface="Times New Roman"/>
              </a:rPr>
              <a:t>Tahapan ini merupakan tahapan setelah perhitungan nilai validitas dan reabilitas pada setiap proses dengan bantuan SPSS. Penilaian validitas dan reabilitas didasarkan oleh standar penilaian yang ada pada WebQual 4.0. Penilaian pada Kualitas Pengguna (</a:t>
            </a:r>
            <a:r>
              <a:rPr lang="en-US" sz="2000" i="1">
                <a:solidFill>
                  <a:schemeClr val="accent1"/>
                </a:solidFill>
                <a:latin typeface="Times New Roman"/>
                <a:ea typeface="Times New Roman"/>
                <a:cs typeface="Times New Roman"/>
                <a:sym typeface="Times New Roman"/>
              </a:rPr>
              <a:t>Usability</a:t>
            </a:r>
            <a:r>
              <a:rPr lang="en-US" sz="2000">
                <a:solidFill>
                  <a:schemeClr val="accent1"/>
                </a:solidFill>
                <a:latin typeface="Times New Roman"/>
                <a:ea typeface="Times New Roman"/>
                <a:cs typeface="Times New Roman"/>
                <a:sym typeface="Times New Roman"/>
              </a:rPr>
              <a:t>), Kualitas Informasi (</a:t>
            </a:r>
            <a:r>
              <a:rPr lang="en-US" sz="2000" i="1">
                <a:solidFill>
                  <a:schemeClr val="accent1"/>
                </a:solidFill>
                <a:latin typeface="Times New Roman"/>
                <a:ea typeface="Times New Roman"/>
                <a:cs typeface="Times New Roman"/>
                <a:sym typeface="Times New Roman"/>
              </a:rPr>
              <a:t>Information Quality), </a:t>
            </a:r>
            <a:r>
              <a:rPr lang="en-US" sz="2000">
                <a:solidFill>
                  <a:schemeClr val="accent1"/>
                </a:solidFill>
                <a:latin typeface="Times New Roman"/>
                <a:ea typeface="Times New Roman"/>
                <a:cs typeface="Times New Roman"/>
                <a:sym typeface="Times New Roman"/>
              </a:rPr>
              <a:t>dan Kualitas Interaksi Pelayanan (</a:t>
            </a:r>
            <a:r>
              <a:rPr lang="en-US" sz="2000" i="1">
                <a:solidFill>
                  <a:schemeClr val="accent1"/>
                </a:solidFill>
                <a:latin typeface="Times New Roman"/>
                <a:ea typeface="Times New Roman"/>
                <a:cs typeface="Times New Roman"/>
                <a:sym typeface="Times New Roman"/>
              </a:rPr>
              <a:t>Interaction Quality</a:t>
            </a:r>
            <a:r>
              <a:rPr lang="en-US" sz="2000">
                <a:solidFill>
                  <a:schemeClr val="accent1"/>
                </a:solidFill>
                <a:latin typeface="Times New Roman"/>
                <a:ea typeface="Times New Roman"/>
                <a:cs typeface="Times New Roman"/>
                <a:sym typeface="Times New Roman"/>
              </a:rPr>
              <a:t>) dinilai pada masing-masing level. Setiap proses dinilai apakah akivitas-aktivitas yang mewakili setiap proses tersebut sudah berjalan dengan baik dan mencapai tujuan yang diinginkan.</a:t>
            </a:r>
            <a:endParaRPr sz="2000">
              <a:solidFill>
                <a:schemeClr val="accent1"/>
              </a:solidFill>
              <a:latin typeface="Times New Roman"/>
              <a:ea typeface="Times New Roman"/>
              <a:cs typeface="Times New Roman"/>
              <a:sym typeface="Times New Roman"/>
            </a:endParaRPr>
          </a:p>
        </p:txBody>
      </p:sp>
      <p:sp>
        <p:nvSpPr>
          <p:cNvPr id="1200" name="Google Shape;1200;p67"/>
          <p:cNvSpPr/>
          <p:nvPr/>
        </p:nvSpPr>
        <p:spPr>
          <a:xfrm>
            <a:off x="0" y="5220025"/>
            <a:ext cx="12192000" cy="257700"/>
          </a:xfrm>
          <a:prstGeom prst="rect">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Tree>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Shape 1204"/>
        <p:cNvGrpSpPr/>
        <p:nvPr/>
      </p:nvGrpSpPr>
      <p:grpSpPr>
        <a:xfrm>
          <a:off x="0" y="0"/>
          <a:ext cx="0" cy="0"/>
          <a:chOff x="0" y="0"/>
          <a:chExt cx="0" cy="0"/>
        </a:xfrm>
      </p:grpSpPr>
      <p:pic>
        <p:nvPicPr>
          <p:cNvPr id="1205" name="Google Shape;1205;p68"/>
          <p:cNvPicPr preferRelativeResize="0"/>
          <p:nvPr/>
        </p:nvPicPr>
        <p:blipFill rotWithShape="1">
          <a:blip r:embed="rId3">
            <a:alphaModFix/>
          </a:blip>
          <a:srcRect/>
          <a:stretch/>
        </p:blipFill>
        <p:spPr>
          <a:xfrm>
            <a:off x="11420101" y="251073"/>
            <a:ext cx="622199" cy="622200"/>
          </a:xfrm>
          <a:prstGeom prst="rect">
            <a:avLst/>
          </a:prstGeom>
          <a:noFill/>
          <a:ln>
            <a:noFill/>
          </a:ln>
        </p:spPr>
      </p:pic>
      <p:sp>
        <p:nvSpPr>
          <p:cNvPr id="1206" name="Google Shape;1206;p68"/>
          <p:cNvSpPr/>
          <p:nvPr/>
        </p:nvSpPr>
        <p:spPr>
          <a:xfrm>
            <a:off x="243400" y="82475"/>
            <a:ext cx="3679500" cy="959400"/>
          </a:xfrm>
          <a:prstGeom prst="ribbon2">
            <a:avLst>
              <a:gd name="adj1" fmla="val 16667"/>
              <a:gd name="adj2"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8"/>
          <p:cNvSpPr txBox="1"/>
          <p:nvPr/>
        </p:nvSpPr>
        <p:spPr>
          <a:xfrm>
            <a:off x="1245550" y="258275"/>
            <a:ext cx="16752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b="1">
                <a:solidFill>
                  <a:schemeClr val="accent1"/>
                </a:solidFill>
              </a:rPr>
              <a:t>KESIMPULAN</a:t>
            </a:r>
            <a:endParaRPr sz="1700" b="1">
              <a:solidFill>
                <a:schemeClr val="accent1"/>
              </a:solidFill>
            </a:endParaRPr>
          </a:p>
        </p:txBody>
      </p:sp>
      <p:sp>
        <p:nvSpPr>
          <p:cNvPr id="1208" name="Google Shape;1208;p68"/>
          <p:cNvSpPr/>
          <p:nvPr/>
        </p:nvSpPr>
        <p:spPr>
          <a:xfrm>
            <a:off x="243400" y="1059500"/>
            <a:ext cx="3679500" cy="56697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88900" lvl="0" indent="0" algn="just" rtl="0">
              <a:lnSpc>
                <a:spcPct val="150000"/>
              </a:lnSpc>
              <a:spcBef>
                <a:spcPts val="700"/>
              </a:spcBef>
              <a:spcAft>
                <a:spcPts val="0"/>
              </a:spcAft>
              <a:buClr>
                <a:schemeClr val="dk1"/>
              </a:buClr>
              <a:buSzPts val="1100"/>
              <a:buFont typeface="Arial"/>
              <a:buNone/>
            </a:pPr>
            <a:r>
              <a:rPr lang="en-US" sz="1200">
                <a:solidFill>
                  <a:schemeClr val="accent1"/>
                </a:solidFill>
                <a:latin typeface="Times New Roman"/>
                <a:ea typeface="Times New Roman"/>
                <a:cs typeface="Times New Roman"/>
                <a:sym typeface="Times New Roman"/>
              </a:rPr>
              <a:t>Berdasarkan proses penelitian dan hasil analisis yang dilakukan Peneliti, serta penilaian uji validitas dan reabilitas melalui aplikasi SPSS, maka dapat disimpulkan bahwa:</a:t>
            </a:r>
            <a:endParaRPr sz="1200">
              <a:solidFill>
                <a:schemeClr val="accent1"/>
              </a:solidFill>
              <a:latin typeface="Times New Roman"/>
              <a:ea typeface="Times New Roman"/>
              <a:cs typeface="Times New Roman"/>
              <a:sym typeface="Times New Roman"/>
            </a:endParaRPr>
          </a:p>
          <a:p>
            <a:pPr marL="0" marR="88900" lvl="0" indent="0" algn="just" rtl="0">
              <a:lnSpc>
                <a:spcPct val="150000"/>
              </a:lnSpc>
              <a:spcBef>
                <a:spcPts val="0"/>
              </a:spcBef>
              <a:spcAft>
                <a:spcPts val="0"/>
              </a:spcAft>
              <a:buClr>
                <a:schemeClr val="dk1"/>
              </a:buClr>
              <a:buSzPts val="1100"/>
              <a:buFont typeface="Arial"/>
              <a:buNone/>
            </a:pPr>
            <a:r>
              <a:rPr lang="en-US" sz="1200">
                <a:solidFill>
                  <a:schemeClr val="accent1"/>
                </a:solidFill>
                <a:latin typeface="Times New Roman"/>
                <a:ea typeface="Times New Roman"/>
                <a:cs typeface="Times New Roman"/>
                <a:sym typeface="Times New Roman"/>
              </a:rPr>
              <a:t>1.</a:t>
            </a:r>
            <a:r>
              <a:rPr lang="en-US" sz="700">
                <a:solidFill>
                  <a:schemeClr val="accent1"/>
                </a:solidFill>
                <a:latin typeface="Times New Roman"/>
                <a:ea typeface="Times New Roman"/>
                <a:cs typeface="Times New Roman"/>
                <a:sym typeface="Times New Roman"/>
              </a:rPr>
              <a:t>  </a:t>
            </a:r>
            <a:r>
              <a:rPr lang="en-US" sz="1200">
                <a:solidFill>
                  <a:schemeClr val="accent1"/>
                </a:solidFill>
                <a:latin typeface="Times New Roman"/>
                <a:ea typeface="Times New Roman"/>
                <a:cs typeface="Times New Roman"/>
                <a:sym typeface="Times New Roman"/>
              </a:rPr>
              <a:t>Kualitas Pengguna pada </a:t>
            </a:r>
            <a:r>
              <a:rPr lang="en-US" sz="1200" i="1">
                <a:solidFill>
                  <a:schemeClr val="accent1"/>
                </a:solidFill>
                <a:latin typeface="Times New Roman"/>
                <a:ea typeface="Times New Roman"/>
                <a:cs typeface="Times New Roman"/>
                <a:sym typeface="Times New Roman"/>
              </a:rPr>
              <a:t>website </a:t>
            </a:r>
            <a:r>
              <a:rPr lang="en-US" sz="1200">
                <a:solidFill>
                  <a:schemeClr val="accent1"/>
                </a:solidFill>
                <a:latin typeface="Times New Roman"/>
                <a:ea typeface="Times New Roman"/>
                <a:cs typeface="Times New Roman"/>
                <a:sym typeface="Times New Roman"/>
              </a:rPr>
              <a:t>Kartu Jakarta Pintar Plus sudah tergolong baik, dapat dilihat dari hasil kuisioner, Sebagian besar mengatakan bahwa mereka mampu menggunakan fungsi-fungsi pada </a:t>
            </a:r>
            <a:r>
              <a:rPr lang="en-US" sz="1200" i="1">
                <a:solidFill>
                  <a:schemeClr val="accent1"/>
                </a:solidFill>
                <a:latin typeface="Times New Roman"/>
                <a:ea typeface="Times New Roman"/>
                <a:cs typeface="Times New Roman"/>
                <a:sym typeface="Times New Roman"/>
              </a:rPr>
              <a:t>website </a:t>
            </a:r>
            <a:r>
              <a:rPr lang="en-US" sz="1200">
                <a:solidFill>
                  <a:schemeClr val="accent1"/>
                </a:solidFill>
                <a:latin typeface="Times New Roman"/>
                <a:ea typeface="Times New Roman"/>
                <a:cs typeface="Times New Roman"/>
                <a:sym typeface="Times New Roman"/>
              </a:rPr>
              <a:t>dengan baik.</a:t>
            </a:r>
            <a:endParaRPr sz="1200">
              <a:solidFill>
                <a:schemeClr val="accent1"/>
              </a:solidFill>
              <a:latin typeface="Times New Roman"/>
              <a:ea typeface="Times New Roman"/>
              <a:cs typeface="Times New Roman"/>
              <a:sym typeface="Times New Roman"/>
            </a:endParaRPr>
          </a:p>
          <a:p>
            <a:pPr marL="0" marR="88900" lvl="0" indent="0" algn="just" rtl="0">
              <a:lnSpc>
                <a:spcPct val="150000"/>
              </a:lnSpc>
              <a:spcBef>
                <a:spcPts val="0"/>
              </a:spcBef>
              <a:spcAft>
                <a:spcPts val="0"/>
              </a:spcAft>
              <a:buClr>
                <a:schemeClr val="dk1"/>
              </a:buClr>
              <a:buSzPts val="1100"/>
              <a:buFont typeface="Arial"/>
              <a:buNone/>
            </a:pPr>
            <a:r>
              <a:rPr lang="en-US" sz="1200">
                <a:solidFill>
                  <a:schemeClr val="accent1"/>
                </a:solidFill>
                <a:latin typeface="Times New Roman"/>
                <a:ea typeface="Times New Roman"/>
                <a:cs typeface="Times New Roman"/>
                <a:sym typeface="Times New Roman"/>
              </a:rPr>
              <a:t>2.</a:t>
            </a:r>
            <a:r>
              <a:rPr lang="en-US" sz="700">
                <a:solidFill>
                  <a:schemeClr val="accent1"/>
                </a:solidFill>
                <a:latin typeface="Times New Roman"/>
                <a:ea typeface="Times New Roman"/>
                <a:cs typeface="Times New Roman"/>
                <a:sym typeface="Times New Roman"/>
              </a:rPr>
              <a:t>  </a:t>
            </a:r>
            <a:r>
              <a:rPr lang="en-US" sz="1200">
                <a:solidFill>
                  <a:schemeClr val="accent1"/>
                </a:solidFill>
                <a:latin typeface="Times New Roman"/>
                <a:ea typeface="Times New Roman"/>
                <a:cs typeface="Times New Roman"/>
                <a:sym typeface="Times New Roman"/>
              </a:rPr>
              <a:t>Kualitas Informasi pada </a:t>
            </a:r>
            <a:r>
              <a:rPr lang="en-US" sz="1200" i="1">
                <a:solidFill>
                  <a:schemeClr val="accent1"/>
                </a:solidFill>
                <a:latin typeface="Times New Roman"/>
                <a:ea typeface="Times New Roman"/>
                <a:cs typeface="Times New Roman"/>
                <a:sym typeface="Times New Roman"/>
              </a:rPr>
              <a:t>website </a:t>
            </a:r>
            <a:r>
              <a:rPr lang="en-US" sz="1200">
                <a:solidFill>
                  <a:schemeClr val="accent1"/>
                </a:solidFill>
                <a:latin typeface="Times New Roman"/>
                <a:ea typeface="Times New Roman"/>
                <a:cs typeface="Times New Roman"/>
                <a:sym typeface="Times New Roman"/>
              </a:rPr>
              <a:t>Kartu Jakarta Pintar Plus sudah tergolong baik, dapat dilihat dari hasil kuisioner, sebagian besar mengatakan bahwa mereka mendapatkan informasi yang cukup detail dengan format yang baik.</a:t>
            </a:r>
            <a:endParaRPr sz="1200">
              <a:solidFill>
                <a:schemeClr val="accent1"/>
              </a:solidFill>
              <a:latin typeface="Times New Roman"/>
              <a:ea typeface="Times New Roman"/>
              <a:cs typeface="Times New Roman"/>
              <a:sym typeface="Times New Roman"/>
            </a:endParaRPr>
          </a:p>
          <a:p>
            <a:pPr marL="0" marR="88900" lvl="0" indent="0" algn="just" rtl="0">
              <a:lnSpc>
                <a:spcPct val="150000"/>
              </a:lnSpc>
              <a:spcBef>
                <a:spcPts val="0"/>
              </a:spcBef>
              <a:spcAft>
                <a:spcPts val="0"/>
              </a:spcAft>
              <a:buClr>
                <a:schemeClr val="dk1"/>
              </a:buClr>
              <a:buSzPts val="1100"/>
              <a:buFont typeface="Arial"/>
              <a:buNone/>
            </a:pPr>
            <a:r>
              <a:rPr lang="en-US" sz="1200" i="1">
                <a:solidFill>
                  <a:schemeClr val="accent1"/>
                </a:solidFill>
                <a:latin typeface="Times New Roman"/>
                <a:ea typeface="Times New Roman"/>
                <a:cs typeface="Times New Roman"/>
                <a:sym typeface="Times New Roman"/>
              </a:rPr>
              <a:t>3.</a:t>
            </a:r>
            <a:r>
              <a:rPr lang="en-US" sz="700">
                <a:solidFill>
                  <a:schemeClr val="accent1"/>
                </a:solidFill>
                <a:latin typeface="Times New Roman"/>
                <a:ea typeface="Times New Roman"/>
                <a:cs typeface="Times New Roman"/>
                <a:sym typeface="Times New Roman"/>
              </a:rPr>
              <a:t>  </a:t>
            </a:r>
            <a:r>
              <a:rPr lang="en-US" sz="1200">
                <a:solidFill>
                  <a:schemeClr val="accent1"/>
                </a:solidFill>
                <a:latin typeface="Times New Roman"/>
                <a:ea typeface="Times New Roman"/>
                <a:cs typeface="Times New Roman"/>
                <a:sym typeface="Times New Roman"/>
              </a:rPr>
              <a:t>Kualitas Interaksi Layanan pada </a:t>
            </a:r>
            <a:r>
              <a:rPr lang="en-US" sz="1200" i="1">
                <a:solidFill>
                  <a:schemeClr val="accent1"/>
                </a:solidFill>
                <a:latin typeface="Times New Roman"/>
                <a:ea typeface="Times New Roman"/>
                <a:cs typeface="Times New Roman"/>
                <a:sym typeface="Times New Roman"/>
              </a:rPr>
              <a:t>website </a:t>
            </a:r>
            <a:r>
              <a:rPr lang="en-US" sz="1200">
                <a:solidFill>
                  <a:schemeClr val="accent1"/>
                </a:solidFill>
                <a:latin typeface="Times New Roman"/>
                <a:ea typeface="Times New Roman"/>
                <a:cs typeface="Times New Roman"/>
                <a:sym typeface="Times New Roman"/>
              </a:rPr>
              <a:t>Kartu Jakarta Pintar Plus sudah tergolong baik, dapat dilihat dari hasil kuisioner, sebagian besar mengatakan bahwa mereka merasa aman dalam menggunakan </a:t>
            </a:r>
            <a:r>
              <a:rPr lang="en-US" sz="1200" i="1">
                <a:solidFill>
                  <a:schemeClr val="accent1"/>
                </a:solidFill>
                <a:latin typeface="Times New Roman"/>
                <a:ea typeface="Times New Roman"/>
                <a:cs typeface="Times New Roman"/>
                <a:sym typeface="Times New Roman"/>
              </a:rPr>
              <a:t>website.</a:t>
            </a:r>
            <a:endParaRPr sz="1200" i="1">
              <a:solidFill>
                <a:schemeClr val="accent1"/>
              </a:solidFill>
              <a:latin typeface="Times New Roman"/>
              <a:ea typeface="Times New Roman"/>
              <a:cs typeface="Times New Roman"/>
              <a:sym typeface="Times New Roman"/>
            </a:endParaRPr>
          </a:p>
          <a:p>
            <a:pPr marL="0" lvl="0" indent="0" algn="just" rtl="0">
              <a:spcBef>
                <a:spcPts val="0"/>
              </a:spcBef>
              <a:spcAft>
                <a:spcPts val="0"/>
              </a:spcAft>
              <a:buNone/>
            </a:pPr>
            <a:r>
              <a:rPr lang="en-US" sz="1200">
                <a:solidFill>
                  <a:schemeClr val="accent1"/>
                </a:solidFill>
                <a:latin typeface="Times New Roman"/>
                <a:ea typeface="Times New Roman"/>
                <a:cs typeface="Times New Roman"/>
                <a:sym typeface="Times New Roman"/>
              </a:rPr>
              <a:t>Dalam penelitian ini menunjukkan nilai Cronbach’s Alpha adalah 0.920. Dengan menunjukkan nilai tersebut, maka tingkat keandalan </a:t>
            </a:r>
            <a:r>
              <a:rPr lang="en-US" sz="1200" i="1">
                <a:solidFill>
                  <a:schemeClr val="accent1"/>
                </a:solidFill>
                <a:latin typeface="Times New Roman"/>
                <a:ea typeface="Times New Roman"/>
                <a:cs typeface="Times New Roman"/>
                <a:sym typeface="Times New Roman"/>
              </a:rPr>
              <a:t>website </a:t>
            </a:r>
            <a:r>
              <a:rPr lang="en-US" sz="1200">
                <a:solidFill>
                  <a:schemeClr val="accent1"/>
                </a:solidFill>
                <a:latin typeface="Times New Roman"/>
                <a:ea typeface="Times New Roman"/>
                <a:cs typeface="Times New Roman"/>
                <a:sym typeface="Times New Roman"/>
              </a:rPr>
              <a:t>adalah sangat andal.</a:t>
            </a:r>
            <a:endParaRPr>
              <a:solidFill>
                <a:schemeClr val="accent1"/>
              </a:solidFill>
            </a:endParaRPr>
          </a:p>
        </p:txBody>
      </p:sp>
      <p:sp>
        <p:nvSpPr>
          <p:cNvPr id="1209" name="Google Shape;1209;p68"/>
          <p:cNvSpPr/>
          <p:nvPr/>
        </p:nvSpPr>
        <p:spPr>
          <a:xfrm>
            <a:off x="7740600" y="82475"/>
            <a:ext cx="3679500" cy="959400"/>
          </a:xfrm>
          <a:prstGeom prst="ribbon2">
            <a:avLst>
              <a:gd name="adj1" fmla="val 16667"/>
              <a:gd name="adj2"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8"/>
          <p:cNvSpPr/>
          <p:nvPr/>
        </p:nvSpPr>
        <p:spPr>
          <a:xfrm>
            <a:off x="7740600" y="1059500"/>
            <a:ext cx="3679500" cy="56697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88900" lvl="0" indent="0" algn="just" rtl="0">
              <a:lnSpc>
                <a:spcPct val="150000"/>
              </a:lnSpc>
              <a:spcBef>
                <a:spcPts val="700"/>
              </a:spcBef>
              <a:spcAft>
                <a:spcPts val="0"/>
              </a:spcAft>
              <a:buClr>
                <a:schemeClr val="dk1"/>
              </a:buClr>
              <a:buSzPts val="1100"/>
              <a:buFont typeface="Arial"/>
              <a:buNone/>
            </a:pPr>
            <a:r>
              <a:rPr lang="en-US" sz="1200">
                <a:solidFill>
                  <a:schemeClr val="accent1"/>
                </a:solidFill>
                <a:latin typeface="Times New Roman"/>
                <a:ea typeface="Times New Roman"/>
                <a:cs typeface="Times New Roman"/>
                <a:sym typeface="Times New Roman"/>
              </a:rPr>
              <a:t>Setelah melakukan penelitian tentang penilaian tentang proses bisnis dan kuesioner melalui Google Form berdasarkan WebQual 4.0, terdapat beberapa saran untuk pengembangan penelitian selanjutnya yang dapat digunakan yaitu:</a:t>
            </a:r>
            <a:endParaRPr sz="1200">
              <a:solidFill>
                <a:schemeClr val="accent1"/>
              </a:solidFill>
              <a:latin typeface="Times New Roman"/>
              <a:ea typeface="Times New Roman"/>
              <a:cs typeface="Times New Roman"/>
              <a:sym typeface="Times New Roman"/>
            </a:endParaRPr>
          </a:p>
          <a:p>
            <a:pPr marL="0" marR="88900" lvl="0" indent="0" algn="just" rtl="0">
              <a:lnSpc>
                <a:spcPct val="150000"/>
              </a:lnSpc>
              <a:spcBef>
                <a:spcPts val="0"/>
              </a:spcBef>
              <a:spcAft>
                <a:spcPts val="0"/>
              </a:spcAft>
              <a:buClr>
                <a:schemeClr val="dk1"/>
              </a:buClr>
              <a:buSzPts val="1100"/>
              <a:buFont typeface="Arial"/>
              <a:buNone/>
            </a:pPr>
            <a:r>
              <a:rPr lang="en-US" sz="1200">
                <a:solidFill>
                  <a:schemeClr val="accent1"/>
                </a:solidFill>
                <a:latin typeface="Times New Roman"/>
                <a:ea typeface="Times New Roman"/>
                <a:cs typeface="Times New Roman"/>
                <a:sym typeface="Times New Roman"/>
              </a:rPr>
              <a:t>1.</a:t>
            </a:r>
            <a:r>
              <a:rPr lang="en-US" sz="700">
                <a:solidFill>
                  <a:schemeClr val="accent1"/>
                </a:solidFill>
                <a:latin typeface="Times New Roman"/>
                <a:ea typeface="Times New Roman"/>
                <a:cs typeface="Times New Roman"/>
                <a:sym typeface="Times New Roman"/>
              </a:rPr>
              <a:t>  </a:t>
            </a:r>
            <a:r>
              <a:rPr lang="en-US" sz="1200">
                <a:solidFill>
                  <a:schemeClr val="accent1"/>
                </a:solidFill>
                <a:latin typeface="Times New Roman"/>
                <a:ea typeface="Times New Roman"/>
                <a:cs typeface="Times New Roman"/>
                <a:sym typeface="Times New Roman"/>
              </a:rPr>
              <a:t>Penilaian tentang proses TKTI dapat dilakukan dengan mengacu pada standar WebQual 4.0 yang lebih rinci.</a:t>
            </a:r>
            <a:endParaRPr sz="1200">
              <a:solidFill>
                <a:schemeClr val="accent1"/>
              </a:solidFill>
              <a:latin typeface="Times New Roman"/>
              <a:ea typeface="Times New Roman"/>
              <a:cs typeface="Times New Roman"/>
              <a:sym typeface="Times New Roman"/>
            </a:endParaRPr>
          </a:p>
          <a:p>
            <a:pPr marL="0" marR="88900" lvl="0" indent="0" algn="just" rtl="0">
              <a:lnSpc>
                <a:spcPct val="150000"/>
              </a:lnSpc>
              <a:spcBef>
                <a:spcPts val="0"/>
              </a:spcBef>
              <a:spcAft>
                <a:spcPts val="0"/>
              </a:spcAft>
              <a:buNone/>
            </a:pPr>
            <a:r>
              <a:rPr lang="en-US" sz="1200">
                <a:solidFill>
                  <a:schemeClr val="accent1"/>
                </a:solidFill>
                <a:latin typeface="Times New Roman"/>
                <a:ea typeface="Times New Roman"/>
                <a:cs typeface="Times New Roman"/>
                <a:sym typeface="Times New Roman"/>
              </a:rPr>
              <a:t>2.</a:t>
            </a:r>
            <a:r>
              <a:rPr lang="en-US" sz="700">
                <a:solidFill>
                  <a:schemeClr val="accent1"/>
                </a:solidFill>
                <a:latin typeface="Times New Roman"/>
                <a:ea typeface="Times New Roman"/>
                <a:cs typeface="Times New Roman"/>
                <a:sym typeface="Times New Roman"/>
              </a:rPr>
              <a:t>  </a:t>
            </a:r>
            <a:r>
              <a:rPr lang="en-US" sz="1200">
                <a:solidFill>
                  <a:schemeClr val="accent1"/>
                </a:solidFill>
                <a:latin typeface="Times New Roman"/>
                <a:ea typeface="Times New Roman"/>
                <a:cs typeface="Times New Roman"/>
                <a:sym typeface="Times New Roman"/>
              </a:rPr>
              <a:t>Penilaian tentang proses tata kelola </a:t>
            </a:r>
            <a:r>
              <a:rPr lang="en-US" sz="1200" i="1">
                <a:solidFill>
                  <a:schemeClr val="accent1"/>
                </a:solidFill>
                <a:latin typeface="Times New Roman"/>
                <a:ea typeface="Times New Roman"/>
                <a:cs typeface="Times New Roman"/>
                <a:sym typeface="Times New Roman"/>
              </a:rPr>
              <a:t>website </a:t>
            </a:r>
            <a:r>
              <a:rPr lang="en-US" sz="1200">
                <a:solidFill>
                  <a:schemeClr val="accent1"/>
                </a:solidFill>
                <a:latin typeface="Times New Roman"/>
                <a:ea typeface="Times New Roman"/>
                <a:cs typeface="Times New Roman"/>
                <a:sym typeface="Times New Roman"/>
              </a:rPr>
              <a:t>dapat dilakukan untuk proses lainnya yang terdapat pada model berdasarkan WebQual versi terbaru.</a:t>
            </a:r>
            <a:endParaRPr sz="1200">
              <a:solidFill>
                <a:schemeClr val="accent1"/>
              </a:solidFill>
              <a:latin typeface="Times New Roman"/>
              <a:ea typeface="Times New Roman"/>
              <a:cs typeface="Times New Roman"/>
              <a:sym typeface="Times New Roman"/>
            </a:endParaRPr>
          </a:p>
          <a:p>
            <a:pPr marL="0" marR="88900" lvl="0" indent="0" algn="just" rtl="0">
              <a:lnSpc>
                <a:spcPct val="150000"/>
              </a:lnSpc>
              <a:spcBef>
                <a:spcPts val="0"/>
              </a:spcBef>
              <a:spcAft>
                <a:spcPts val="0"/>
              </a:spcAft>
              <a:buClr>
                <a:schemeClr val="dk1"/>
              </a:buClr>
              <a:buSzPts val="1100"/>
              <a:buFont typeface="Arial"/>
              <a:buNone/>
            </a:pPr>
            <a:r>
              <a:rPr lang="en-US" sz="1200">
                <a:solidFill>
                  <a:schemeClr val="accent1"/>
                </a:solidFill>
                <a:latin typeface="Times New Roman"/>
                <a:ea typeface="Times New Roman"/>
                <a:cs typeface="Times New Roman"/>
                <a:sym typeface="Times New Roman"/>
              </a:rPr>
              <a:t>Sedangkan saran untuk tata kelola </a:t>
            </a:r>
            <a:r>
              <a:rPr lang="en-US" sz="1200" i="1">
                <a:solidFill>
                  <a:schemeClr val="accent1"/>
                </a:solidFill>
                <a:latin typeface="Times New Roman"/>
                <a:ea typeface="Times New Roman"/>
                <a:cs typeface="Times New Roman"/>
                <a:sym typeface="Times New Roman"/>
              </a:rPr>
              <a:t>website </a:t>
            </a:r>
            <a:r>
              <a:rPr lang="en-US" sz="1200">
                <a:solidFill>
                  <a:schemeClr val="accent1"/>
                </a:solidFill>
                <a:latin typeface="Times New Roman"/>
                <a:ea typeface="Times New Roman"/>
                <a:cs typeface="Times New Roman"/>
                <a:sym typeface="Times New Roman"/>
              </a:rPr>
              <a:t>yaitu:</a:t>
            </a:r>
            <a:endParaRPr sz="1200">
              <a:solidFill>
                <a:schemeClr val="accent1"/>
              </a:solidFill>
              <a:latin typeface="Times New Roman"/>
              <a:ea typeface="Times New Roman"/>
              <a:cs typeface="Times New Roman"/>
              <a:sym typeface="Times New Roman"/>
            </a:endParaRPr>
          </a:p>
          <a:p>
            <a:pPr marL="0" marR="88900" lvl="0" indent="0" algn="just" rtl="0">
              <a:lnSpc>
                <a:spcPct val="150000"/>
              </a:lnSpc>
              <a:spcBef>
                <a:spcPts val="700"/>
              </a:spcBef>
              <a:spcAft>
                <a:spcPts val="0"/>
              </a:spcAft>
              <a:buClr>
                <a:schemeClr val="dk1"/>
              </a:buClr>
              <a:buSzPts val="1100"/>
              <a:buFont typeface="Arial"/>
              <a:buNone/>
            </a:pPr>
            <a:r>
              <a:rPr lang="en-US" sz="1200" i="1">
                <a:solidFill>
                  <a:schemeClr val="accent1"/>
                </a:solidFill>
                <a:latin typeface="Times New Roman"/>
                <a:ea typeface="Times New Roman"/>
                <a:cs typeface="Times New Roman"/>
                <a:sym typeface="Times New Roman"/>
              </a:rPr>
              <a:t>1.</a:t>
            </a:r>
            <a:r>
              <a:rPr lang="en-US" sz="700">
                <a:solidFill>
                  <a:schemeClr val="accent1"/>
                </a:solidFill>
                <a:latin typeface="Times New Roman"/>
                <a:ea typeface="Times New Roman"/>
                <a:cs typeface="Times New Roman"/>
                <a:sym typeface="Times New Roman"/>
              </a:rPr>
              <a:t>  </a:t>
            </a:r>
            <a:r>
              <a:rPr lang="en-US" sz="1200">
                <a:solidFill>
                  <a:schemeClr val="accent1"/>
                </a:solidFill>
                <a:latin typeface="Times New Roman"/>
                <a:ea typeface="Times New Roman"/>
                <a:cs typeface="Times New Roman"/>
                <a:sym typeface="Times New Roman"/>
              </a:rPr>
              <a:t>Terdapat video tata cara penggunaan </a:t>
            </a:r>
            <a:r>
              <a:rPr lang="en-US" sz="1200" i="1">
                <a:solidFill>
                  <a:schemeClr val="accent1"/>
                </a:solidFill>
                <a:latin typeface="Times New Roman"/>
                <a:ea typeface="Times New Roman"/>
                <a:cs typeface="Times New Roman"/>
                <a:sym typeface="Times New Roman"/>
              </a:rPr>
              <a:t>website </a:t>
            </a:r>
            <a:r>
              <a:rPr lang="en-US" sz="1200">
                <a:solidFill>
                  <a:schemeClr val="accent1"/>
                </a:solidFill>
                <a:latin typeface="Times New Roman"/>
                <a:ea typeface="Times New Roman"/>
                <a:cs typeface="Times New Roman"/>
                <a:sym typeface="Times New Roman"/>
              </a:rPr>
              <a:t>agar pengguna baru dapat dengan mudah bernavigasi dalam </a:t>
            </a:r>
            <a:r>
              <a:rPr lang="en-US" sz="1200" i="1">
                <a:solidFill>
                  <a:schemeClr val="accent1"/>
                </a:solidFill>
                <a:latin typeface="Times New Roman"/>
                <a:ea typeface="Times New Roman"/>
                <a:cs typeface="Times New Roman"/>
                <a:sym typeface="Times New Roman"/>
              </a:rPr>
              <a:t>website.</a:t>
            </a:r>
            <a:endParaRPr sz="1200" i="1">
              <a:solidFill>
                <a:schemeClr val="accent1"/>
              </a:solidFill>
              <a:latin typeface="Times New Roman"/>
              <a:ea typeface="Times New Roman"/>
              <a:cs typeface="Times New Roman"/>
              <a:sym typeface="Times New Roman"/>
            </a:endParaRPr>
          </a:p>
          <a:p>
            <a:pPr marL="0" lvl="0" indent="0" algn="just" rtl="0">
              <a:spcBef>
                <a:spcPts val="0"/>
              </a:spcBef>
              <a:spcAft>
                <a:spcPts val="0"/>
              </a:spcAft>
              <a:buNone/>
            </a:pPr>
            <a:r>
              <a:rPr lang="en-US" sz="1200">
                <a:solidFill>
                  <a:schemeClr val="accent1"/>
                </a:solidFill>
                <a:latin typeface="Times New Roman"/>
                <a:ea typeface="Times New Roman"/>
                <a:cs typeface="Times New Roman"/>
                <a:sym typeface="Times New Roman"/>
              </a:rPr>
              <a:t>2. Informasi yang lebih </a:t>
            </a:r>
            <a:r>
              <a:rPr lang="en-US" sz="1200" i="1">
                <a:solidFill>
                  <a:schemeClr val="accent1"/>
                </a:solidFill>
                <a:latin typeface="Times New Roman"/>
                <a:ea typeface="Times New Roman"/>
                <a:cs typeface="Times New Roman"/>
                <a:sym typeface="Times New Roman"/>
              </a:rPr>
              <a:t>up-to-date, </a:t>
            </a:r>
            <a:r>
              <a:rPr lang="en-US" sz="1200">
                <a:solidFill>
                  <a:schemeClr val="accent1"/>
                </a:solidFill>
                <a:latin typeface="Times New Roman"/>
                <a:ea typeface="Times New Roman"/>
                <a:cs typeface="Times New Roman"/>
                <a:sym typeface="Times New Roman"/>
              </a:rPr>
              <a:t>lengkap, dan terperinci terkait berita, pendaftaran, dan lain sebagainya.</a:t>
            </a:r>
            <a:endParaRPr sz="1200">
              <a:solidFill>
                <a:schemeClr val="accent1"/>
              </a:solidFill>
              <a:latin typeface="Times New Roman"/>
              <a:ea typeface="Times New Roman"/>
              <a:cs typeface="Times New Roman"/>
              <a:sym typeface="Times New Roman"/>
            </a:endParaRPr>
          </a:p>
        </p:txBody>
      </p:sp>
      <p:sp>
        <p:nvSpPr>
          <p:cNvPr id="1211" name="Google Shape;1211;p68"/>
          <p:cNvSpPr txBox="1"/>
          <p:nvPr/>
        </p:nvSpPr>
        <p:spPr>
          <a:xfrm>
            <a:off x="9129300" y="273725"/>
            <a:ext cx="902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b="1">
                <a:solidFill>
                  <a:schemeClr val="accent1"/>
                </a:solidFill>
              </a:rPr>
              <a:t>SARAN</a:t>
            </a:r>
            <a:endParaRPr sz="1500" b="1">
              <a:solidFill>
                <a:schemeClr val="accent1"/>
              </a:solidFill>
            </a:endParaRPr>
          </a:p>
        </p:txBody>
      </p:sp>
      <p:sp>
        <p:nvSpPr>
          <p:cNvPr id="1212" name="Google Shape;1212;p68"/>
          <p:cNvSpPr/>
          <p:nvPr/>
        </p:nvSpPr>
        <p:spPr>
          <a:xfrm rot="2157">
            <a:off x="3421849" y="466475"/>
            <a:ext cx="4782001" cy="236700"/>
          </a:xfrm>
          <a:prstGeom prst="rect">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13" name="Google Shape;1213;p68"/>
          <p:cNvSpPr/>
          <p:nvPr/>
        </p:nvSpPr>
        <p:spPr>
          <a:xfrm>
            <a:off x="7006250" y="7046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68"/>
          <p:cNvSpPr/>
          <p:nvPr/>
        </p:nvSpPr>
        <p:spPr>
          <a:xfrm>
            <a:off x="6614750" y="7046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8"/>
          <p:cNvSpPr/>
          <p:nvPr/>
        </p:nvSpPr>
        <p:spPr>
          <a:xfrm>
            <a:off x="6223250" y="7046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68"/>
          <p:cNvSpPr/>
          <p:nvPr/>
        </p:nvSpPr>
        <p:spPr>
          <a:xfrm>
            <a:off x="5831750" y="7046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68"/>
          <p:cNvSpPr/>
          <p:nvPr/>
        </p:nvSpPr>
        <p:spPr>
          <a:xfrm>
            <a:off x="5440250" y="7046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68"/>
          <p:cNvSpPr/>
          <p:nvPr/>
        </p:nvSpPr>
        <p:spPr>
          <a:xfrm>
            <a:off x="5048750" y="7046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68"/>
          <p:cNvSpPr/>
          <p:nvPr/>
        </p:nvSpPr>
        <p:spPr>
          <a:xfrm>
            <a:off x="4657250" y="7046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68"/>
          <p:cNvSpPr/>
          <p:nvPr/>
        </p:nvSpPr>
        <p:spPr>
          <a:xfrm>
            <a:off x="4265750" y="7046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68"/>
          <p:cNvSpPr/>
          <p:nvPr/>
        </p:nvSpPr>
        <p:spPr>
          <a:xfrm>
            <a:off x="7006250" y="10769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8"/>
          <p:cNvSpPr/>
          <p:nvPr/>
        </p:nvSpPr>
        <p:spPr>
          <a:xfrm>
            <a:off x="6614750" y="10769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68"/>
          <p:cNvSpPr/>
          <p:nvPr/>
        </p:nvSpPr>
        <p:spPr>
          <a:xfrm>
            <a:off x="6223250" y="10769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8"/>
          <p:cNvSpPr/>
          <p:nvPr/>
        </p:nvSpPr>
        <p:spPr>
          <a:xfrm>
            <a:off x="5831750" y="10769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8"/>
          <p:cNvSpPr/>
          <p:nvPr/>
        </p:nvSpPr>
        <p:spPr>
          <a:xfrm>
            <a:off x="5440250" y="10769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8"/>
          <p:cNvSpPr/>
          <p:nvPr/>
        </p:nvSpPr>
        <p:spPr>
          <a:xfrm>
            <a:off x="5048750" y="10769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8"/>
          <p:cNvSpPr/>
          <p:nvPr/>
        </p:nvSpPr>
        <p:spPr>
          <a:xfrm>
            <a:off x="4657250" y="10769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68"/>
          <p:cNvSpPr/>
          <p:nvPr/>
        </p:nvSpPr>
        <p:spPr>
          <a:xfrm>
            <a:off x="4265750" y="10769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8"/>
          <p:cNvSpPr/>
          <p:nvPr/>
        </p:nvSpPr>
        <p:spPr>
          <a:xfrm>
            <a:off x="7006250" y="14492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8"/>
          <p:cNvSpPr/>
          <p:nvPr/>
        </p:nvSpPr>
        <p:spPr>
          <a:xfrm>
            <a:off x="6614750" y="14492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68"/>
          <p:cNvSpPr/>
          <p:nvPr/>
        </p:nvSpPr>
        <p:spPr>
          <a:xfrm>
            <a:off x="6223250" y="14492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68"/>
          <p:cNvSpPr/>
          <p:nvPr/>
        </p:nvSpPr>
        <p:spPr>
          <a:xfrm>
            <a:off x="5831750" y="14492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8"/>
          <p:cNvSpPr/>
          <p:nvPr/>
        </p:nvSpPr>
        <p:spPr>
          <a:xfrm>
            <a:off x="5440250" y="14492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8"/>
          <p:cNvSpPr/>
          <p:nvPr/>
        </p:nvSpPr>
        <p:spPr>
          <a:xfrm>
            <a:off x="5048750" y="14492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8"/>
          <p:cNvSpPr/>
          <p:nvPr/>
        </p:nvSpPr>
        <p:spPr>
          <a:xfrm>
            <a:off x="4657250" y="14492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8"/>
          <p:cNvSpPr/>
          <p:nvPr/>
        </p:nvSpPr>
        <p:spPr>
          <a:xfrm>
            <a:off x="4265750" y="14492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8"/>
          <p:cNvSpPr/>
          <p:nvPr/>
        </p:nvSpPr>
        <p:spPr>
          <a:xfrm rot="2153">
            <a:off x="3907800" y="6491000"/>
            <a:ext cx="3832801" cy="236700"/>
          </a:xfrm>
          <a:prstGeom prst="rect">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238" name="Google Shape;1238;p68"/>
          <p:cNvSpPr/>
          <p:nvPr/>
        </p:nvSpPr>
        <p:spPr>
          <a:xfrm>
            <a:off x="7006250" y="6117500"/>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8"/>
          <p:cNvSpPr/>
          <p:nvPr/>
        </p:nvSpPr>
        <p:spPr>
          <a:xfrm>
            <a:off x="6614750" y="6117500"/>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8"/>
          <p:cNvSpPr/>
          <p:nvPr/>
        </p:nvSpPr>
        <p:spPr>
          <a:xfrm>
            <a:off x="6223250" y="6117500"/>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8"/>
          <p:cNvSpPr/>
          <p:nvPr/>
        </p:nvSpPr>
        <p:spPr>
          <a:xfrm>
            <a:off x="5831750" y="6117500"/>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8"/>
          <p:cNvSpPr/>
          <p:nvPr/>
        </p:nvSpPr>
        <p:spPr>
          <a:xfrm>
            <a:off x="5440250" y="6117500"/>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8"/>
          <p:cNvSpPr/>
          <p:nvPr/>
        </p:nvSpPr>
        <p:spPr>
          <a:xfrm>
            <a:off x="5048750" y="6117500"/>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8"/>
          <p:cNvSpPr/>
          <p:nvPr/>
        </p:nvSpPr>
        <p:spPr>
          <a:xfrm>
            <a:off x="4657250" y="6117500"/>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8"/>
          <p:cNvSpPr/>
          <p:nvPr/>
        </p:nvSpPr>
        <p:spPr>
          <a:xfrm>
            <a:off x="4265750" y="6117500"/>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8"/>
          <p:cNvSpPr/>
          <p:nvPr/>
        </p:nvSpPr>
        <p:spPr>
          <a:xfrm>
            <a:off x="7006250" y="5745200"/>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8"/>
          <p:cNvSpPr/>
          <p:nvPr/>
        </p:nvSpPr>
        <p:spPr>
          <a:xfrm>
            <a:off x="6614750" y="5745200"/>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8"/>
          <p:cNvSpPr/>
          <p:nvPr/>
        </p:nvSpPr>
        <p:spPr>
          <a:xfrm>
            <a:off x="6223250" y="5745200"/>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8"/>
          <p:cNvSpPr/>
          <p:nvPr/>
        </p:nvSpPr>
        <p:spPr>
          <a:xfrm>
            <a:off x="5831750" y="5745200"/>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8"/>
          <p:cNvSpPr/>
          <p:nvPr/>
        </p:nvSpPr>
        <p:spPr>
          <a:xfrm>
            <a:off x="5440250" y="5745200"/>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8"/>
          <p:cNvSpPr/>
          <p:nvPr/>
        </p:nvSpPr>
        <p:spPr>
          <a:xfrm>
            <a:off x="5048750" y="5745200"/>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8"/>
          <p:cNvSpPr/>
          <p:nvPr/>
        </p:nvSpPr>
        <p:spPr>
          <a:xfrm>
            <a:off x="4657250" y="5745200"/>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8"/>
          <p:cNvSpPr/>
          <p:nvPr/>
        </p:nvSpPr>
        <p:spPr>
          <a:xfrm>
            <a:off x="4265750" y="5745200"/>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8"/>
          <p:cNvSpPr/>
          <p:nvPr/>
        </p:nvSpPr>
        <p:spPr>
          <a:xfrm>
            <a:off x="7006250" y="5372900"/>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8"/>
          <p:cNvSpPr/>
          <p:nvPr/>
        </p:nvSpPr>
        <p:spPr>
          <a:xfrm>
            <a:off x="6614750" y="5372900"/>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8"/>
          <p:cNvSpPr/>
          <p:nvPr/>
        </p:nvSpPr>
        <p:spPr>
          <a:xfrm>
            <a:off x="6223250" y="5372900"/>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8"/>
          <p:cNvSpPr/>
          <p:nvPr/>
        </p:nvSpPr>
        <p:spPr>
          <a:xfrm>
            <a:off x="5831750" y="5372900"/>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8"/>
          <p:cNvSpPr/>
          <p:nvPr/>
        </p:nvSpPr>
        <p:spPr>
          <a:xfrm>
            <a:off x="5440250" y="5372900"/>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8"/>
          <p:cNvSpPr/>
          <p:nvPr/>
        </p:nvSpPr>
        <p:spPr>
          <a:xfrm>
            <a:off x="5048750" y="5372900"/>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8"/>
          <p:cNvSpPr/>
          <p:nvPr/>
        </p:nvSpPr>
        <p:spPr>
          <a:xfrm>
            <a:off x="4657250" y="5372900"/>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8"/>
          <p:cNvSpPr/>
          <p:nvPr/>
        </p:nvSpPr>
        <p:spPr>
          <a:xfrm>
            <a:off x="4265750" y="5372900"/>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8"/>
          <p:cNvSpPr/>
          <p:nvPr/>
        </p:nvSpPr>
        <p:spPr>
          <a:xfrm>
            <a:off x="6223250" y="18215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8"/>
          <p:cNvSpPr/>
          <p:nvPr/>
        </p:nvSpPr>
        <p:spPr>
          <a:xfrm>
            <a:off x="5831750" y="18215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8"/>
          <p:cNvSpPr/>
          <p:nvPr/>
        </p:nvSpPr>
        <p:spPr>
          <a:xfrm>
            <a:off x="5440250" y="18215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8"/>
          <p:cNvSpPr/>
          <p:nvPr/>
        </p:nvSpPr>
        <p:spPr>
          <a:xfrm>
            <a:off x="5048750" y="18215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8"/>
          <p:cNvSpPr/>
          <p:nvPr/>
        </p:nvSpPr>
        <p:spPr>
          <a:xfrm>
            <a:off x="6223250" y="21938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8"/>
          <p:cNvSpPr/>
          <p:nvPr/>
        </p:nvSpPr>
        <p:spPr>
          <a:xfrm>
            <a:off x="5831750" y="21938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8"/>
          <p:cNvSpPr/>
          <p:nvPr/>
        </p:nvSpPr>
        <p:spPr>
          <a:xfrm>
            <a:off x="5440250" y="21938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8"/>
          <p:cNvSpPr/>
          <p:nvPr/>
        </p:nvSpPr>
        <p:spPr>
          <a:xfrm>
            <a:off x="5048750" y="21938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8"/>
          <p:cNvSpPr/>
          <p:nvPr/>
        </p:nvSpPr>
        <p:spPr>
          <a:xfrm>
            <a:off x="6223250" y="5000600"/>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8"/>
          <p:cNvSpPr/>
          <p:nvPr/>
        </p:nvSpPr>
        <p:spPr>
          <a:xfrm>
            <a:off x="5831750" y="5000600"/>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8"/>
          <p:cNvSpPr/>
          <p:nvPr/>
        </p:nvSpPr>
        <p:spPr>
          <a:xfrm>
            <a:off x="5440250" y="5000600"/>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8"/>
          <p:cNvSpPr/>
          <p:nvPr/>
        </p:nvSpPr>
        <p:spPr>
          <a:xfrm>
            <a:off x="5048750" y="5000600"/>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8"/>
          <p:cNvSpPr/>
          <p:nvPr/>
        </p:nvSpPr>
        <p:spPr>
          <a:xfrm>
            <a:off x="6223250" y="4628300"/>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8"/>
          <p:cNvSpPr/>
          <p:nvPr/>
        </p:nvSpPr>
        <p:spPr>
          <a:xfrm>
            <a:off x="5831750" y="4628300"/>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8"/>
          <p:cNvSpPr/>
          <p:nvPr/>
        </p:nvSpPr>
        <p:spPr>
          <a:xfrm>
            <a:off x="5440250" y="4628300"/>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8"/>
          <p:cNvSpPr/>
          <p:nvPr/>
        </p:nvSpPr>
        <p:spPr>
          <a:xfrm>
            <a:off x="5048750" y="4628300"/>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8"/>
          <p:cNvSpPr/>
          <p:nvPr/>
        </p:nvSpPr>
        <p:spPr>
          <a:xfrm>
            <a:off x="5831750" y="25661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8"/>
          <p:cNvSpPr/>
          <p:nvPr/>
        </p:nvSpPr>
        <p:spPr>
          <a:xfrm>
            <a:off x="5440250" y="25661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8"/>
          <p:cNvSpPr/>
          <p:nvPr/>
        </p:nvSpPr>
        <p:spPr>
          <a:xfrm>
            <a:off x="5831750" y="29384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8"/>
          <p:cNvSpPr/>
          <p:nvPr/>
        </p:nvSpPr>
        <p:spPr>
          <a:xfrm>
            <a:off x="5440250" y="29384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8"/>
          <p:cNvSpPr/>
          <p:nvPr/>
        </p:nvSpPr>
        <p:spPr>
          <a:xfrm>
            <a:off x="5831750" y="3310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8"/>
          <p:cNvSpPr/>
          <p:nvPr/>
        </p:nvSpPr>
        <p:spPr>
          <a:xfrm>
            <a:off x="5440250" y="33107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8"/>
          <p:cNvSpPr/>
          <p:nvPr/>
        </p:nvSpPr>
        <p:spPr>
          <a:xfrm>
            <a:off x="5831750" y="36830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8"/>
          <p:cNvSpPr/>
          <p:nvPr/>
        </p:nvSpPr>
        <p:spPr>
          <a:xfrm>
            <a:off x="5440250" y="3683075"/>
            <a:ext cx="391500" cy="372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8"/>
          <p:cNvSpPr/>
          <p:nvPr/>
        </p:nvSpPr>
        <p:spPr>
          <a:xfrm>
            <a:off x="5831750" y="4055375"/>
            <a:ext cx="391500" cy="5730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8"/>
          <p:cNvSpPr/>
          <p:nvPr/>
        </p:nvSpPr>
        <p:spPr>
          <a:xfrm>
            <a:off x="5440250" y="4055375"/>
            <a:ext cx="391500" cy="5730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1292" name="Google Shape;1292;p69"/>
          <p:cNvSpPr/>
          <p:nvPr/>
        </p:nvSpPr>
        <p:spPr>
          <a:xfrm>
            <a:off x="-158" y="3837597"/>
            <a:ext cx="12192000" cy="1684200"/>
          </a:xfrm>
          <a:prstGeom prst="rect">
            <a:avLst/>
          </a:prstGeom>
          <a:solidFill>
            <a:schemeClr val="accent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293" name="Google Shape;1293;p69"/>
          <p:cNvSpPr/>
          <p:nvPr/>
        </p:nvSpPr>
        <p:spPr>
          <a:xfrm>
            <a:off x="0" y="3989997"/>
            <a:ext cx="12192000" cy="1379400"/>
          </a:xfrm>
          <a:prstGeom prst="rect">
            <a:avLst/>
          </a:prstGeom>
          <a:solidFill>
            <a:schemeClr val="accent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294" name="Google Shape;1294;p69"/>
          <p:cNvSpPr txBox="1"/>
          <p:nvPr/>
        </p:nvSpPr>
        <p:spPr>
          <a:xfrm>
            <a:off x="-316" y="4182026"/>
            <a:ext cx="12192000" cy="99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5867">
                <a:solidFill>
                  <a:schemeClr val="lt1"/>
                </a:solidFill>
                <a:latin typeface="Arial"/>
                <a:ea typeface="Arial"/>
                <a:cs typeface="Arial"/>
                <a:sym typeface="Arial"/>
              </a:rPr>
              <a:t>Terima Kasih</a:t>
            </a:r>
            <a:endParaRPr sz="5867">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294"/>
                                        </p:tgtEl>
                                        <p:attrNameLst>
                                          <p:attrName>style.visibility</p:attrName>
                                        </p:attrNameLst>
                                      </p:cBhvr>
                                      <p:to>
                                        <p:strVal val="visible"/>
                                      </p:to>
                                    </p:set>
                                    <p:anim calcmode="lin" valueType="num">
                                      <p:cBhvr additive="base">
                                        <p:cTn id="7" dur="500"/>
                                        <p:tgtEl>
                                          <p:spTgt spid="1294"/>
                                        </p:tgtEl>
                                        <p:attrNameLst>
                                          <p:attrName>ppt_w</p:attrName>
                                        </p:attrNameLst>
                                      </p:cBhvr>
                                      <p:tavLst>
                                        <p:tav tm="0">
                                          <p:val>
                                            <p:strVal val="0"/>
                                          </p:val>
                                        </p:tav>
                                        <p:tav tm="100000">
                                          <p:val>
                                            <p:strVal val="#ppt_w"/>
                                          </p:val>
                                        </p:tav>
                                      </p:tavLst>
                                    </p:anim>
                                    <p:anim calcmode="lin" valueType="num">
                                      <p:cBhvr additive="base">
                                        <p:cTn id="8" dur="500"/>
                                        <p:tgtEl>
                                          <p:spTgt spid="129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31"/>
          <p:cNvSpPr txBox="1">
            <a:spLocks noGrp="1"/>
          </p:cNvSpPr>
          <p:nvPr>
            <p:ph type="body" idx="1"/>
          </p:nvPr>
        </p:nvSpPr>
        <p:spPr>
          <a:xfrm rot="-5400000">
            <a:off x="-2147423" y="3754748"/>
            <a:ext cx="5239400" cy="35429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accent1"/>
              </a:buClr>
              <a:buSzPts val="3600"/>
              <a:buNone/>
            </a:pPr>
            <a:r>
              <a:rPr lang="en-US" sz="3600"/>
              <a:t>Rumusan Masalah</a:t>
            </a:r>
            <a:endParaRPr sz="3600"/>
          </a:p>
        </p:txBody>
      </p:sp>
      <p:grpSp>
        <p:nvGrpSpPr>
          <p:cNvPr id="148" name="Google Shape;148;p31"/>
          <p:cNvGrpSpPr/>
          <p:nvPr/>
        </p:nvGrpSpPr>
        <p:grpSpPr>
          <a:xfrm>
            <a:off x="3741176" y="2106694"/>
            <a:ext cx="4709648" cy="3723835"/>
            <a:chOff x="2228055" y="1971102"/>
            <a:chExt cx="4575969" cy="3618138"/>
          </a:xfrm>
        </p:grpSpPr>
        <p:sp>
          <p:nvSpPr>
            <p:cNvPr id="149" name="Google Shape;149;p31"/>
            <p:cNvSpPr/>
            <p:nvPr/>
          </p:nvSpPr>
          <p:spPr>
            <a:xfrm>
              <a:off x="2228055" y="1971102"/>
              <a:ext cx="3243960" cy="3618138"/>
            </a:xfrm>
            <a:custGeom>
              <a:avLst/>
              <a:gdLst/>
              <a:ahLst/>
              <a:cxnLst/>
              <a:rect l="l" t="t" r="r" b="b"/>
              <a:pathLst>
                <a:path w="3243960" h="3618138" extrusionOk="0">
                  <a:moveTo>
                    <a:pt x="1764407" y="0"/>
                  </a:moveTo>
                  <a:lnTo>
                    <a:pt x="1913381" y="1203"/>
                  </a:lnTo>
                  <a:lnTo>
                    <a:pt x="2053042" y="12022"/>
                  </a:lnTo>
                  <a:lnTo>
                    <a:pt x="2185723" y="30056"/>
                  </a:lnTo>
                  <a:lnTo>
                    <a:pt x="2312583" y="56506"/>
                  </a:lnTo>
                  <a:lnTo>
                    <a:pt x="2433624" y="88967"/>
                  </a:lnTo>
                  <a:lnTo>
                    <a:pt x="2545354" y="131046"/>
                  </a:lnTo>
                  <a:lnTo>
                    <a:pt x="2653593" y="176731"/>
                  </a:lnTo>
                  <a:lnTo>
                    <a:pt x="2752521" y="230833"/>
                  </a:lnTo>
                  <a:lnTo>
                    <a:pt x="2763561" y="238103"/>
                  </a:lnTo>
                  <a:lnTo>
                    <a:pt x="2764776" y="236609"/>
                  </a:lnTo>
                  <a:cubicBezTo>
                    <a:pt x="3318761" y="687035"/>
                    <a:pt x="3404939" y="1500322"/>
                    <a:pt x="2957653" y="2056846"/>
                  </a:cubicBezTo>
                  <a:lnTo>
                    <a:pt x="2794867" y="1926012"/>
                  </a:lnTo>
                  <a:cubicBezTo>
                    <a:pt x="3170184" y="1459033"/>
                    <a:pt x="3097872" y="776605"/>
                    <a:pt x="2633024" y="398652"/>
                  </a:cubicBezTo>
                  <a:lnTo>
                    <a:pt x="2635535" y="395564"/>
                  </a:lnTo>
                  <a:cubicBezTo>
                    <a:pt x="2458856" y="294299"/>
                    <a:pt x="2250796" y="159602"/>
                    <a:pt x="1912553" y="162771"/>
                  </a:cubicBezTo>
                  <a:cubicBezTo>
                    <a:pt x="1018501" y="171149"/>
                    <a:pt x="651082" y="745769"/>
                    <a:pt x="651082" y="1464934"/>
                  </a:cubicBezTo>
                  <a:cubicBezTo>
                    <a:pt x="651082" y="2065638"/>
                    <a:pt x="1045124" y="2571338"/>
                    <a:pt x="1581345" y="2720212"/>
                  </a:cubicBezTo>
                  <a:cubicBezTo>
                    <a:pt x="2189761" y="2865156"/>
                    <a:pt x="2916596" y="3085457"/>
                    <a:pt x="3019039" y="3381117"/>
                  </a:cubicBezTo>
                  <a:lnTo>
                    <a:pt x="3030682" y="3420409"/>
                  </a:lnTo>
                  <a:lnTo>
                    <a:pt x="3049304" y="3486532"/>
                  </a:lnTo>
                  <a:lnTo>
                    <a:pt x="3067926" y="3553859"/>
                  </a:lnTo>
                  <a:lnTo>
                    <a:pt x="3088874" y="3615173"/>
                  </a:lnTo>
                  <a:lnTo>
                    <a:pt x="3090086" y="3618138"/>
                  </a:lnTo>
                  <a:lnTo>
                    <a:pt x="1487028" y="3618138"/>
                  </a:lnTo>
                  <a:lnTo>
                    <a:pt x="1482754" y="3594736"/>
                  </a:lnTo>
                  <a:lnTo>
                    <a:pt x="1471115" y="3529813"/>
                  </a:lnTo>
                  <a:lnTo>
                    <a:pt x="1458312" y="3466094"/>
                  </a:lnTo>
                  <a:lnTo>
                    <a:pt x="1443182" y="3404780"/>
                  </a:lnTo>
                  <a:lnTo>
                    <a:pt x="1428052" y="3345869"/>
                  </a:lnTo>
                  <a:lnTo>
                    <a:pt x="1409430" y="3294173"/>
                  </a:lnTo>
                  <a:lnTo>
                    <a:pt x="1389645" y="3249689"/>
                  </a:lnTo>
                  <a:lnTo>
                    <a:pt x="1368696" y="3214824"/>
                  </a:lnTo>
                  <a:lnTo>
                    <a:pt x="1345419" y="3193183"/>
                  </a:lnTo>
                  <a:lnTo>
                    <a:pt x="1319814" y="3182363"/>
                  </a:lnTo>
                  <a:lnTo>
                    <a:pt x="1290717" y="3177554"/>
                  </a:lnTo>
                  <a:lnTo>
                    <a:pt x="1256965" y="3179958"/>
                  </a:lnTo>
                  <a:lnTo>
                    <a:pt x="1223213" y="3184767"/>
                  </a:lnTo>
                  <a:lnTo>
                    <a:pt x="1191790" y="3193183"/>
                  </a:lnTo>
                  <a:lnTo>
                    <a:pt x="1161529" y="3201598"/>
                  </a:lnTo>
                  <a:lnTo>
                    <a:pt x="1133597" y="3210015"/>
                  </a:lnTo>
                  <a:lnTo>
                    <a:pt x="1112647" y="3217228"/>
                  </a:lnTo>
                  <a:lnTo>
                    <a:pt x="1062602" y="3234059"/>
                  </a:lnTo>
                  <a:lnTo>
                    <a:pt x="1005573" y="3249689"/>
                  </a:lnTo>
                  <a:lnTo>
                    <a:pt x="941560" y="3262914"/>
                  </a:lnTo>
                  <a:lnTo>
                    <a:pt x="874056" y="3271330"/>
                  </a:lnTo>
                  <a:lnTo>
                    <a:pt x="806552" y="3278543"/>
                  </a:lnTo>
                  <a:lnTo>
                    <a:pt x="737886" y="3280948"/>
                  </a:lnTo>
                  <a:lnTo>
                    <a:pt x="672709" y="3276139"/>
                  </a:lnTo>
                  <a:lnTo>
                    <a:pt x="611025" y="3265318"/>
                  </a:lnTo>
                  <a:lnTo>
                    <a:pt x="577273" y="3256902"/>
                  </a:lnTo>
                  <a:lnTo>
                    <a:pt x="543521" y="3241274"/>
                  </a:lnTo>
                  <a:lnTo>
                    <a:pt x="509769" y="3223240"/>
                  </a:lnTo>
                  <a:lnTo>
                    <a:pt x="480674" y="3201598"/>
                  </a:lnTo>
                  <a:lnTo>
                    <a:pt x="450413" y="3175149"/>
                  </a:lnTo>
                  <a:lnTo>
                    <a:pt x="427136" y="3147498"/>
                  </a:lnTo>
                  <a:lnTo>
                    <a:pt x="410841" y="3112633"/>
                  </a:lnTo>
                  <a:lnTo>
                    <a:pt x="398039" y="3072958"/>
                  </a:lnTo>
                  <a:lnTo>
                    <a:pt x="393384" y="3029676"/>
                  </a:lnTo>
                  <a:lnTo>
                    <a:pt x="398039" y="2981586"/>
                  </a:lnTo>
                  <a:lnTo>
                    <a:pt x="403859" y="2947924"/>
                  </a:lnTo>
                  <a:lnTo>
                    <a:pt x="412006" y="2910653"/>
                  </a:lnTo>
                  <a:lnTo>
                    <a:pt x="421316" y="2872182"/>
                  </a:lnTo>
                  <a:lnTo>
                    <a:pt x="424808" y="2834911"/>
                  </a:lnTo>
                  <a:lnTo>
                    <a:pt x="424808" y="2795237"/>
                  </a:lnTo>
                  <a:lnTo>
                    <a:pt x="414333" y="2760372"/>
                  </a:lnTo>
                  <a:lnTo>
                    <a:pt x="403859" y="2741136"/>
                  </a:lnTo>
                  <a:lnTo>
                    <a:pt x="385236" y="2723102"/>
                  </a:lnTo>
                  <a:lnTo>
                    <a:pt x="365452" y="2709877"/>
                  </a:lnTo>
                  <a:lnTo>
                    <a:pt x="344502" y="2699057"/>
                  </a:lnTo>
                  <a:lnTo>
                    <a:pt x="323552" y="2683427"/>
                  </a:lnTo>
                  <a:lnTo>
                    <a:pt x="307259" y="2666596"/>
                  </a:lnTo>
                  <a:lnTo>
                    <a:pt x="294455" y="2644956"/>
                  </a:lnTo>
                  <a:lnTo>
                    <a:pt x="289800" y="2620911"/>
                  </a:lnTo>
                  <a:lnTo>
                    <a:pt x="292128" y="2596866"/>
                  </a:lnTo>
                  <a:lnTo>
                    <a:pt x="300275" y="2574023"/>
                  </a:lnTo>
                  <a:lnTo>
                    <a:pt x="310750" y="2554786"/>
                  </a:lnTo>
                  <a:lnTo>
                    <a:pt x="317733" y="2535551"/>
                  </a:lnTo>
                  <a:lnTo>
                    <a:pt x="283982" y="2511505"/>
                  </a:lnTo>
                  <a:lnTo>
                    <a:pt x="260703" y="2487461"/>
                  </a:lnTo>
                  <a:lnTo>
                    <a:pt x="247901" y="2463416"/>
                  </a:lnTo>
                  <a:lnTo>
                    <a:pt x="245574" y="2436966"/>
                  </a:lnTo>
                  <a:lnTo>
                    <a:pt x="249066" y="2412922"/>
                  </a:lnTo>
                  <a:lnTo>
                    <a:pt x="258376" y="2386471"/>
                  </a:lnTo>
                  <a:lnTo>
                    <a:pt x="271178" y="2360023"/>
                  </a:lnTo>
                  <a:lnTo>
                    <a:pt x="285145" y="2333572"/>
                  </a:lnTo>
                  <a:lnTo>
                    <a:pt x="297948" y="2305921"/>
                  </a:lnTo>
                  <a:lnTo>
                    <a:pt x="310750" y="2279471"/>
                  </a:lnTo>
                  <a:lnTo>
                    <a:pt x="317733" y="2250617"/>
                  </a:lnTo>
                  <a:lnTo>
                    <a:pt x="294455" y="2228976"/>
                  </a:lnTo>
                  <a:lnTo>
                    <a:pt x="261868" y="2212145"/>
                  </a:lnTo>
                  <a:lnTo>
                    <a:pt x="225789" y="2196515"/>
                  </a:lnTo>
                  <a:lnTo>
                    <a:pt x="188545" y="2183290"/>
                  </a:lnTo>
                  <a:lnTo>
                    <a:pt x="150138" y="2170066"/>
                  </a:lnTo>
                  <a:lnTo>
                    <a:pt x="111731" y="2156841"/>
                  </a:lnTo>
                  <a:lnTo>
                    <a:pt x="75651" y="2141212"/>
                  </a:lnTo>
                  <a:lnTo>
                    <a:pt x="46554" y="2124381"/>
                  </a:lnTo>
                  <a:lnTo>
                    <a:pt x="20950" y="2100335"/>
                  </a:lnTo>
                  <a:lnTo>
                    <a:pt x="5820" y="2071482"/>
                  </a:lnTo>
                  <a:lnTo>
                    <a:pt x="0" y="2041425"/>
                  </a:lnTo>
                  <a:lnTo>
                    <a:pt x="4656" y="2012571"/>
                  </a:lnTo>
                  <a:lnTo>
                    <a:pt x="15130" y="1986122"/>
                  </a:lnTo>
                  <a:lnTo>
                    <a:pt x="31424" y="1964481"/>
                  </a:lnTo>
                  <a:lnTo>
                    <a:pt x="51209" y="1942841"/>
                  </a:lnTo>
                  <a:lnTo>
                    <a:pt x="69831" y="1924807"/>
                  </a:lnTo>
                  <a:lnTo>
                    <a:pt x="84961" y="1910380"/>
                  </a:lnTo>
                  <a:lnTo>
                    <a:pt x="129188" y="1857481"/>
                  </a:lnTo>
                  <a:lnTo>
                    <a:pt x="175742" y="1809391"/>
                  </a:lnTo>
                  <a:lnTo>
                    <a:pt x="222297" y="1761301"/>
                  </a:lnTo>
                  <a:lnTo>
                    <a:pt x="266523" y="1708402"/>
                  </a:lnTo>
                  <a:lnTo>
                    <a:pt x="308423" y="1656704"/>
                  </a:lnTo>
                  <a:lnTo>
                    <a:pt x="346829" y="1597795"/>
                  </a:lnTo>
                  <a:lnTo>
                    <a:pt x="378254" y="1534075"/>
                  </a:lnTo>
                  <a:lnTo>
                    <a:pt x="395711" y="1481176"/>
                  </a:lnTo>
                  <a:lnTo>
                    <a:pt x="401531" y="1429479"/>
                  </a:lnTo>
                  <a:lnTo>
                    <a:pt x="401531" y="1374175"/>
                  </a:lnTo>
                  <a:cubicBezTo>
                    <a:pt x="401143" y="1354538"/>
                    <a:pt x="400754" y="1334901"/>
                    <a:pt x="400367" y="1315264"/>
                  </a:cubicBezTo>
                  <a:lnTo>
                    <a:pt x="398039" y="1256355"/>
                  </a:lnTo>
                  <a:lnTo>
                    <a:pt x="400367" y="1192635"/>
                  </a:lnTo>
                  <a:lnTo>
                    <a:pt x="406186" y="1125309"/>
                  </a:lnTo>
                  <a:lnTo>
                    <a:pt x="471362" y="847589"/>
                  </a:lnTo>
                  <a:lnTo>
                    <a:pt x="512097" y="746600"/>
                  </a:lnTo>
                  <a:lnTo>
                    <a:pt x="560979" y="652824"/>
                  </a:lnTo>
                  <a:lnTo>
                    <a:pt x="618008" y="565059"/>
                  </a:lnTo>
                  <a:lnTo>
                    <a:pt x="683184" y="482103"/>
                  </a:lnTo>
                  <a:lnTo>
                    <a:pt x="755343" y="406361"/>
                  </a:lnTo>
                  <a:lnTo>
                    <a:pt x="833322" y="336631"/>
                  </a:lnTo>
                  <a:lnTo>
                    <a:pt x="918283" y="272912"/>
                  </a:lnTo>
                  <a:lnTo>
                    <a:pt x="1006736" y="216405"/>
                  </a:lnTo>
                  <a:lnTo>
                    <a:pt x="1102172" y="165911"/>
                  </a:lnTo>
                  <a:lnTo>
                    <a:pt x="1199936" y="123832"/>
                  </a:lnTo>
                  <a:lnTo>
                    <a:pt x="1298864" y="86563"/>
                  </a:lnTo>
                  <a:lnTo>
                    <a:pt x="1631727" y="1082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1">
                <a:solidFill>
                  <a:schemeClr val="dk1"/>
                </a:solidFill>
                <a:latin typeface="Arial"/>
                <a:ea typeface="Arial"/>
                <a:cs typeface="Arial"/>
                <a:sym typeface="Arial"/>
              </a:endParaRPr>
            </a:p>
          </p:txBody>
        </p:sp>
        <p:grpSp>
          <p:nvGrpSpPr>
            <p:cNvPr id="150" name="Google Shape;150;p31"/>
            <p:cNvGrpSpPr/>
            <p:nvPr/>
          </p:nvGrpSpPr>
          <p:grpSpPr>
            <a:xfrm>
              <a:off x="4023554" y="4019367"/>
              <a:ext cx="1008112" cy="734938"/>
              <a:chOff x="3509379" y="4293096"/>
              <a:chExt cx="1008112" cy="734938"/>
            </a:xfrm>
          </p:grpSpPr>
          <p:sp>
            <p:nvSpPr>
              <p:cNvPr id="151" name="Google Shape;151;p31"/>
              <p:cNvSpPr/>
              <p:nvPr/>
            </p:nvSpPr>
            <p:spPr>
              <a:xfrm>
                <a:off x="3509379" y="4293096"/>
                <a:ext cx="1008112" cy="180000"/>
              </a:xfrm>
              <a:prstGeom prst="roundRect">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52" name="Google Shape;152;p31"/>
              <p:cNvSpPr/>
              <p:nvPr/>
            </p:nvSpPr>
            <p:spPr>
              <a:xfrm>
                <a:off x="3581435" y="4537695"/>
                <a:ext cx="864000" cy="180000"/>
              </a:xfrm>
              <a:prstGeom prst="roundRect">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53" name="Google Shape;153;p31"/>
              <p:cNvSpPr/>
              <p:nvPr/>
            </p:nvSpPr>
            <p:spPr>
              <a:xfrm>
                <a:off x="3766973" y="4535109"/>
                <a:ext cx="492925" cy="492925"/>
              </a:xfrm>
              <a:prstGeom prst="chord">
                <a:avLst>
                  <a:gd name="adj1" fmla="val 21471232"/>
                  <a:gd name="adj2" fmla="val 1087811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sp>
          <p:nvSpPr>
            <p:cNvPr id="154" name="Google Shape;154;p31"/>
            <p:cNvSpPr/>
            <p:nvPr/>
          </p:nvSpPr>
          <p:spPr>
            <a:xfrm flipH="1">
              <a:off x="3560064" y="1971102"/>
              <a:ext cx="3243960" cy="3618138"/>
            </a:xfrm>
            <a:custGeom>
              <a:avLst/>
              <a:gdLst/>
              <a:ahLst/>
              <a:cxnLst/>
              <a:rect l="l" t="t" r="r" b="b"/>
              <a:pathLst>
                <a:path w="3243960" h="3618138" extrusionOk="0">
                  <a:moveTo>
                    <a:pt x="1764407" y="0"/>
                  </a:moveTo>
                  <a:lnTo>
                    <a:pt x="1631727" y="10821"/>
                  </a:lnTo>
                  <a:lnTo>
                    <a:pt x="1298864" y="86563"/>
                  </a:lnTo>
                  <a:lnTo>
                    <a:pt x="1199936" y="123832"/>
                  </a:lnTo>
                  <a:lnTo>
                    <a:pt x="1102172" y="165911"/>
                  </a:lnTo>
                  <a:lnTo>
                    <a:pt x="1006736" y="216405"/>
                  </a:lnTo>
                  <a:lnTo>
                    <a:pt x="918283" y="272912"/>
                  </a:lnTo>
                  <a:lnTo>
                    <a:pt x="833322" y="336631"/>
                  </a:lnTo>
                  <a:lnTo>
                    <a:pt x="755343" y="406361"/>
                  </a:lnTo>
                  <a:lnTo>
                    <a:pt x="683184" y="482103"/>
                  </a:lnTo>
                  <a:lnTo>
                    <a:pt x="618008" y="565059"/>
                  </a:lnTo>
                  <a:lnTo>
                    <a:pt x="560979" y="652824"/>
                  </a:lnTo>
                  <a:lnTo>
                    <a:pt x="512097" y="746600"/>
                  </a:lnTo>
                  <a:lnTo>
                    <a:pt x="471362" y="847589"/>
                  </a:lnTo>
                  <a:lnTo>
                    <a:pt x="406186" y="1125309"/>
                  </a:lnTo>
                  <a:lnTo>
                    <a:pt x="400367" y="1192635"/>
                  </a:lnTo>
                  <a:lnTo>
                    <a:pt x="398039" y="1256355"/>
                  </a:lnTo>
                  <a:lnTo>
                    <a:pt x="400367" y="1315264"/>
                  </a:lnTo>
                  <a:cubicBezTo>
                    <a:pt x="400754" y="1334901"/>
                    <a:pt x="401143" y="1354538"/>
                    <a:pt x="401531" y="1374175"/>
                  </a:cubicBezTo>
                  <a:lnTo>
                    <a:pt x="401531" y="1429479"/>
                  </a:lnTo>
                  <a:lnTo>
                    <a:pt x="395711" y="1481176"/>
                  </a:lnTo>
                  <a:lnTo>
                    <a:pt x="378254" y="1534075"/>
                  </a:lnTo>
                  <a:lnTo>
                    <a:pt x="346829" y="1597795"/>
                  </a:lnTo>
                  <a:lnTo>
                    <a:pt x="308423" y="1656704"/>
                  </a:lnTo>
                  <a:lnTo>
                    <a:pt x="266523" y="1708402"/>
                  </a:lnTo>
                  <a:lnTo>
                    <a:pt x="222297" y="1761301"/>
                  </a:lnTo>
                  <a:lnTo>
                    <a:pt x="175742" y="1809391"/>
                  </a:lnTo>
                  <a:lnTo>
                    <a:pt x="129188" y="1857481"/>
                  </a:lnTo>
                  <a:lnTo>
                    <a:pt x="84961" y="1910380"/>
                  </a:lnTo>
                  <a:lnTo>
                    <a:pt x="69831" y="1924807"/>
                  </a:lnTo>
                  <a:lnTo>
                    <a:pt x="51209" y="1942841"/>
                  </a:lnTo>
                  <a:lnTo>
                    <a:pt x="31424" y="1964481"/>
                  </a:lnTo>
                  <a:lnTo>
                    <a:pt x="15130" y="1986122"/>
                  </a:lnTo>
                  <a:lnTo>
                    <a:pt x="4656" y="2012571"/>
                  </a:lnTo>
                  <a:lnTo>
                    <a:pt x="0" y="2041425"/>
                  </a:lnTo>
                  <a:lnTo>
                    <a:pt x="5820" y="2071482"/>
                  </a:lnTo>
                  <a:lnTo>
                    <a:pt x="20950" y="2100335"/>
                  </a:lnTo>
                  <a:lnTo>
                    <a:pt x="46554" y="2124381"/>
                  </a:lnTo>
                  <a:lnTo>
                    <a:pt x="75651" y="2141212"/>
                  </a:lnTo>
                  <a:lnTo>
                    <a:pt x="111731" y="2156841"/>
                  </a:lnTo>
                  <a:lnTo>
                    <a:pt x="150138" y="2170066"/>
                  </a:lnTo>
                  <a:lnTo>
                    <a:pt x="188545" y="2183290"/>
                  </a:lnTo>
                  <a:lnTo>
                    <a:pt x="225789" y="2196515"/>
                  </a:lnTo>
                  <a:lnTo>
                    <a:pt x="261868" y="2212145"/>
                  </a:lnTo>
                  <a:lnTo>
                    <a:pt x="294455" y="2228976"/>
                  </a:lnTo>
                  <a:lnTo>
                    <a:pt x="317733" y="2250617"/>
                  </a:lnTo>
                  <a:lnTo>
                    <a:pt x="310750" y="2279471"/>
                  </a:lnTo>
                  <a:lnTo>
                    <a:pt x="297948" y="2305921"/>
                  </a:lnTo>
                  <a:lnTo>
                    <a:pt x="285145" y="2333572"/>
                  </a:lnTo>
                  <a:lnTo>
                    <a:pt x="271178" y="2360023"/>
                  </a:lnTo>
                  <a:lnTo>
                    <a:pt x="258376" y="2386471"/>
                  </a:lnTo>
                  <a:lnTo>
                    <a:pt x="249066" y="2412922"/>
                  </a:lnTo>
                  <a:lnTo>
                    <a:pt x="245574" y="2436966"/>
                  </a:lnTo>
                  <a:lnTo>
                    <a:pt x="247901" y="2463416"/>
                  </a:lnTo>
                  <a:lnTo>
                    <a:pt x="260703" y="2487461"/>
                  </a:lnTo>
                  <a:lnTo>
                    <a:pt x="283982" y="2511505"/>
                  </a:lnTo>
                  <a:lnTo>
                    <a:pt x="317733" y="2535551"/>
                  </a:lnTo>
                  <a:lnTo>
                    <a:pt x="310750" y="2554786"/>
                  </a:lnTo>
                  <a:lnTo>
                    <a:pt x="300275" y="2574023"/>
                  </a:lnTo>
                  <a:lnTo>
                    <a:pt x="292128" y="2596866"/>
                  </a:lnTo>
                  <a:lnTo>
                    <a:pt x="289800" y="2620911"/>
                  </a:lnTo>
                  <a:lnTo>
                    <a:pt x="294455" y="2644956"/>
                  </a:lnTo>
                  <a:lnTo>
                    <a:pt x="307259" y="2666596"/>
                  </a:lnTo>
                  <a:lnTo>
                    <a:pt x="323552" y="2683427"/>
                  </a:lnTo>
                  <a:lnTo>
                    <a:pt x="344502" y="2699057"/>
                  </a:lnTo>
                  <a:lnTo>
                    <a:pt x="365452" y="2709877"/>
                  </a:lnTo>
                  <a:lnTo>
                    <a:pt x="385236" y="2723102"/>
                  </a:lnTo>
                  <a:lnTo>
                    <a:pt x="403859" y="2741136"/>
                  </a:lnTo>
                  <a:lnTo>
                    <a:pt x="414333" y="2760372"/>
                  </a:lnTo>
                  <a:lnTo>
                    <a:pt x="424808" y="2795237"/>
                  </a:lnTo>
                  <a:lnTo>
                    <a:pt x="424808" y="2834911"/>
                  </a:lnTo>
                  <a:lnTo>
                    <a:pt x="421316" y="2872182"/>
                  </a:lnTo>
                  <a:lnTo>
                    <a:pt x="412006" y="2910653"/>
                  </a:lnTo>
                  <a:lnTo>
                    <a:pt x="403859" y="2947924"/>
                  </a:lnTo>
                  <a:lnTo>
                    <a:pt x="398039" y="2981586"/>
                  </a:lnTo>
                  <a:lnTo>
                    <a:pt x="393384" y="3029676"/>
                  </a:lnTo>
                  <a:lnTo>
                    <a:pt x="398039" y="3072958"/>
                  </a:lnTo>
                  <a:lnTo>
                    <a:pt x="410841" y="3112633"/>
                  </a:lnTo>
                  <a:lnTo>
                    <a:pt x="427136" y="3147498"/>
                  </a:lnTo>
                  <a:lnTo>
                    <a:pt x="450413" y="3175149"/>
                  </a:lnTo>
                  <a:lnTo>
                    <a:pt x="480674" y="3201598"/>
                  </a:lnTo>
                  <a:lnTo>
                    <a:pt x="509769" y="3223240"/>
                  </a:lnTo>
                  <a:lnTo>
                    <a:pt x="543521" y="3241274"/>
                  </a:lnTo>
                  <a:lnTo>
                    <a:pt x="577273" y="3256902"/>
                  </a:lnTo>
                  <a:lnTo>
                    <a:pt x="611025" y="3265318"/>
                  </a:lnTo>
                  <a:lnTo>
                    <a:pt x="672709" y="3276139"/>
                  </a:lnTo>
                  <a:lnTo>
                    <a:pt x="737886" y="3280948"/>
                  </a:lnTo>
                  <a:lnTo>
                    <a:pt x="806552" y="3278543"/>
                  </a:lnTo>
                  <a:lnTo>
                    <a:pt x="874056" y="3271330"/>
                  </a:lnTo>
                  <a:lnTo>
                    <a:pt x="941560" y="3262914"/>
                  </a:lnTo>
                  <a:lnTo>
                    <a:pt x="1005573" y="3249689"/>
                  </a:lnTo>
                  <a:lnTo>
                    <a:pt x="1062602" y="3234059"/>
                  </a:lnTo>
                  <a:lnTo>
                    <a:pt x="1112647" y="3217228"/>
                  </a:lnTo>
                  <a:lnTo>
                    <a:pt x="1133597" y="3210015"/>
                  </a:lnTo>
                  <a:lnTo>
                    <a:pt x="1161529" y="3201598"/>
                  </a:lnTo>
                  <a:lnTo>
                    <a:pt x="1191790" y="3193183"/>
                  </a:lnTo>
                  <a:lnTo>
                    <a:pt x="1223213" y="3184767"/>
                  </a:lnTo>
                  <a:lnTo>
                    <a:pt x="1256965" y="3179958"/>
                  </a:lnTo>
                  <a:lnTo>
                    <a:pt x="1290717" y="3177554"/>
                  </a:lnTo>
                  <a:lnTo>
                    <a:pt x="1319814" y="3182363"/>
                  </a:lnTo>
                  <a:lnTo>
                    <a:pt x="1345419" y="3193183"/>
                  </a:lnTo>
                  <a:lnTo>
                    <a:pt x="1368696" y="3214824"/>
                  </a:lnTo>
                  <a:lnTo>
                    <a:pt x="1389645" y="3249689"/>
                  </a:lnTo>
                  <a:lnTo>
                    <a:pt x="1409430" y="3294173"/>
                  </a:lnTo>
                  <a:lnTo>
                    <a:pt x="1428052" y="3345869"/>
                  </a:lnTo>
                  <a:lnTo>
                    <a:pt x="1443182" y="3404780"/>
                  </a:lnTo>
                  <a:lnTo>
                    <a:pt x="1458312" y="3466094"/>
                  </a:lnTo>
                  <a:lnTo>
                    <a:pt x="1471115" y="3529813"/>
                  </a:lnTo>
                  <a:lnTo>
                    <a:pt x="1482754" y="3594736"/>
                  </a:lnTo>
                  <a:lnTo>
                    <a:pt x="1487029" y="3618138"/>
                  </a:lnTo>
                  <a:lnTo>
                    <a:pt x="3090086" y="3618138"/>
                  </a:lnTo>
                  <a:lnTo>
                    <a:pt x="3088874" y="3615173"/>
                  </a:lnTo>
                  <a:lnTo>
                    <a:pt x="3067926" y="3553859"/>
                  </a:lnTo>
                  <a:lnTo>
                    <a:pt x="3049304" y="3486532"/>
                  </a:lnTo>
                  <a:lnTo>
                    <a:pt x="3030682" y="3420409"/>
                  </a:lnTo>
                  <a:lnTo>
                    <a:pt x="3019039" y="3381117"/>
                  </a:lnTo>
                  <a:cubicBezTo>
                    <a:pt x="2916596" y="3085457"/>
                    <a:pt x="2189761" y="2865156"/>
                    <a:pt x="1581345" y="2720212"/>
                  </a:cubicBezTo>
                  <a:cubicBezTo>
                    <a:pt x="1045124" y="2571338"/>
                    <a:pt x="651082" y="2065638"/>
                    <a:pt x="651082" y="1464934"/>
                  </a:cubicBezTo>
                  <a:cubicBezTo>
                    <a:pt x="651082" y="745769"/>
                    <a:pt x="1018501" y="171149"/>
                    <a:pt x="1912553" y="162771"/>
                  </a:cubicBezTo>
                  <a:cubicBezTo>
                    <a:pt x="2250796" y="159602"/>
                    <a:pt x="2458856" y="294299"/>
                    <a:pt x="2635535" y="395564"/>
                  </a:cubicBezTo>
                  <a:lnTo>
                    <a:pt x="2633024" y="398652"/>
                  </a:lnTo>
                  <a:cubicBezTo>
                    <a:pt x="3097872" y="776605"/>
                    <a:pt x="3170184" y="1459033"/>
                    <a:pt x="2794867" y="1926012"/>
                  </a:cubicBezTo>
                  <a:lnTo>
                    <a:pt x="2957653" y="2056846"/>
                  </a:lnTo>
                  <a:cubicBezTo>
                    <a:pt x="3404939" y="1500322"/>
                    <a:pt x="3318761" y="687035"/>
                    <a:pt x="2764776" y="236609"/>
                  </a:cubicBezTo>
                  <a:lnTo>
                    <a:pt x="2763561" y="238103"/>
                  </a:lnTo>
                  <a:lnTo>
                    <a:pt x="2752521" y="230833"/>
                  </a:lnTo>
                  <a:lnTo>
                    <a:pt x="2653593" y="176731"/>
                  </a:lnTo>
                  <a:lnTo>
                    <a:pt x="2545354" y="131046"/>
                  </a:lnTo>
                  <a:lnTo>
                    <a:pt x="2433624" y="88967"/>
                  </a:lnTo>
                  <a:lnTo>
                    <a:pt x="2312583" y="56506"/>
                  </a:lnTo>
                  <a:lnTo>
                    <a:pt x="2185723" y="30056"/>
                  </a:lnTo>
                  <a:lnTo>
                    <a:pt x="2053042" y="12022"/>
                  </a:lnTo>
                  <a:lnTo>
                    <a:pt x="1913381" y="1203"/>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1">
                <a:solidFill>
                  <a:schemeClr val="dk1"/>
                </a:solidFill>
                <a:latin typeface="Arial"/>
                <a:ea typeface="Arial"/>
                <a:cs typeface="Arial"/>
                <a:sym typeface="Arial"/>
              </a:endParaRPr>
            </a:p>
          </p:txBody>
        </p:sp>
      </p:grpSp>
      <p:sp>
        <p:nvSpPr>
          <p:cNvPr id="155" name="Google Shape;155;p31"/>
          <p:cNvSpPr txBox="1"/>
          <p:nvPr/>
        </p:nvSpPr>
        <p:spPr>
          <a:xfrm>
            <a:off x="8743953" y="2726936"/>
            <a:ext cx="2644451" cy="8309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lt1"/>
                </a:solidFill>
                <a:latin typeface="Times New Roman"/>
                <a:ea typeface="Times New Roman"/>
                <a:cs typeface="Times New Roman"/>
                <a:sym typeface="Times New Roman"/>
              </a:rPr>
              <a:t>Data yang didistribusikan melalui Google Form.</a:t>
            </a:r>
            <a:endParaRPr sz="1800">
              <a:solidFill>
                <a:schemeClr val="lt1"/>
              </a:solidFill>
              <a:latin typeface="Times New Roman"/>
              <a:ea typeface="Times New Roman"/>
              <a:cs typeface="Times New Roman"/>
              <a:sym typeface="Times New Roman"/>
            </a:endParaRPr>
          </a:p>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156" name="Google Shape;156;p31"/>
          <p:cNvSpPr/>
          <p:nvPr/>
        </p:nvSpPr>
        <p:spPr>
          <a:xfrm>
            <a:off x="9761526" y="1832853"/>
            <a:ext cx="622189" cy="622189"/>
          </a:xfrm>
          <a:prstGeom prst="ellipse">
            <a:avLst/>
          </a:prstGeom>
          <a:noFill/>
          <a:ln w="254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57" name="Google Shape;157;p31"/>
          <p:cNvSpPr txBox="1"/>
          <p:nvPr/>
        </p:nvSpPr>
        <p:spPr>
          <a:xfrm>
            <a:off x="8743953" y="5255747"/>
            <a:ext cx="2644451" cy="110799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chemeClr val="lt1"/>
                </a:solidFill>
                <a:latin typeface="Times New Roman"/>
                <a:ea typeface="Times New Roman"/>
                <a:cs typeface="Times New Roman"/>
                <a:sym typeface="Times New Roman"/>
              </a:rPr>
              <a:t>Data yang diolah berdasarkan hasil dari jawaban di Google Form.</a:t>
            </a:r>
            <a:endParaRPr sz="1800">
              <a:solidFill>
                <a:schemeClr val="lt1"/>
              </a:solidFill>
              <a:latin typeface="Times New Roman"/>
              <a:ea typeface="Times New Roman"/>
              <a:cs typeface="Times New Roman"/>
              <a:sym typeface="Times New Roman"/>
            </a:endParaRPr>
          </a:p>
          <a:p>
            <a:pPr marL="0" marR="0" lvl="0" indent="0" algn="ctr" rtl="0">
              <a:spcBef>
                <a:spcPts val="0"/>
              </a:spcBef>
              <a:spcAft>
                <a:spcPts val="0"/>
              </a:spcAft>
              <a:buNone/>
            </a:pPr>
            <a:endParaRPr sz="1200">
              <a:solidFill>
                <a:schemeClr val="lt1"/>
              </a:solidFill>
              <a:latin typeface="Arial"/>
              <a:ea typeface="Arial"/>
              <a:cs typeface="Arial"/>
              <a:sym typeface="Arial"/>
            </a:endParaRPr>
          </a:p>
        </p:txBody>
      </p:sp>
      <p:sp>
        <p:nvSpPr>
          <p:cNvPr id="158" name="Google Shape;158;p31"/>
          <p:cNvSpPr/>
          <p:nvPr/>
        </p:nvSpPr>
        <p:spPr>
          <a:xfrm>
            <a:off x="9761526" y="4361664"/>
            <a:ext cx="622189" cy="622189"/>
          </a:xfrm>
          <a:prstGeom prst="ellipse">
            <a:avLst/>
          </a:prstGeom>
          <a:noFill/>
          <a:ln w="254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59" name="Google Shape;159;p31"/>
          <p:cNvSpPr txBox="1"/>
          <p:nvPr/>
        </p:nvSpPr>
        <p:spPr>
          <a:xfrm>
            <a:off x="813451" y="4009425"/>
            <a:ext cx="2644451" cy="116955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a:solidFill>
                  <a:schemeClr val="lt1"/>
                </a:solidFill>
                <a:latin typeface="Times New Roman"/>
                <a:ea typeface="Times New Roman"/>
                <a:cs typeface="Times New Roman"/>
                <a:sym typeface="Times New Roman"/>
              </a:rPr>
              <a:t>Bagaimana pengaruh Kualitas Informasi (</a:t>
            </a:r>
            <a:r>
              <a:rPr lang="en-US" sz="1400" i="1">
                <a:solidFill>
                  <a:schemeClr val="lt1"/>
                </a:solidFill>
                <a:latin typeface="Times New Roman"/>
                <a:ea typeface="Times New Roman"/>
                <a:cs typeface="Times New Roman"/>
                <a:sym typeface="Times New Roman"/>
              </a:rPr>
              <a:t>Information Quality) </a:t>
            </a:r>
            <a:r>
              <a:rPr lang="en-US" sz="1400">
                <a:solidFill>
                  <a:schemeClr val="lt1"/>
                </a:solidFill>
                <a:latin typeface="Times New Roman"/>
                <a:ea typeface="Times New Roman"/>
                <a:cs typeface="Times New Roman"/>
                <a:sym typeface="Times New Roman"/>
              </a:rPr>
              <a:t>terhadap kepuasan pengguna pada </a:t>
            </a:r>
            <a:r>
              <a:rPr lang="en-US" sz="1400" i="1">
                <a:solidFill>
                  <a:schemeClr val="lt1"/>
                </a:solidFill>
                <a:latin typeface="Times New Roman"/>
                <a:ea typeface="Times New Roman"/>
                <a:cs typeface="Times New Roman"/>
                <a:sym typeface="Times New Roman"/>
              </a:rPr>
              <a:t>website </a:t>
            </a:r>
            <a:r>
              <a:rPr lang="en-US" sz="1400">
                <a:solidFill>
                  <a:schemeClr val="lt1"/>
                </a:solidFill>
                <a:latin typeface="Times New Roman"/>
                <a:ea typeface="Times New Roman"/>
                <a:cs typeface="Times New Roman"/>
                <a:sym typeface="Times New Roman"/>
              </a:rPr>
              <a:t>KJP Plus?</a:t>
            </a:r>
            <a:endParaRPr sz="1400">
              <a:solidFill>
                <a:schemeClr val="lt1"/>
              </a:solidFill>
              <a:latin typeface="Times New Roman"/>
              <a:ea typeface="Times New Roman"/>
              <a:cs typeface="Times New Roman"/>
              <a:sym typeface="Times New Roman"/>
            </a:endParaRPr>
          </a:p>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60" name="Google Shape;160;p31"/>
          <p:cNvSpPr/>
          <p:nvPr/>
        </p:nvSpPr>
        <p:spPr>
          <a:xfrm>
            <a:off x="1743659" y="1476256"/>
            <a:ext cx="622189" cy="622189"/>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61" name="Google Shape;161;p31"/>
          <p:cNvSpPr/>
          <p:nvPr/>
        </p:nvSpPr>
        <p:spPr>
          <a:xfrm>
            <a:off x="1743659" y="5026881"/>
            <a:ext cx="622189" cy="622189"/>
          </a:xfrm>
          <a:prstGeom prst="ellipse">
            <a:avLst/>
          </a:prstGeom>
          <a:noFill/>
          <a:ln w="254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nvGrpSpPr>
          <p:cNvPr id="162" name="Google Shape;162;p31"/>
          <p:cNvGrpSpPr/>
          <p:nvPr/>
        </p:nvGrpSpPr>
        <p:grpSpPr>
          <a:xfrm>
            <a:off x="5391282" y="2771172"/>
            <a:ext cx="1376685" cy="1270601"/>
            <a:chOff x="7417766" y="2396187"/>
            <a:chExt cx="1787469" cy="1649730"/>
          </a:xfrm>
        </p:grpSpPr>
        <p:sp>
          <p:nvSpPr>
            <p:cNvPr id="163" name="Google Shape;163;p31"/>
            <p:cNvSpPr/>
            <p:nvPr/>
          </p:nvSpPr>
          <p:spPr>
            <a:xfrm>
              <a:off x="7417766" y="2398092"/>
              <a:ext cx="885825" cy="1647825"/>
            </a:xfrm>
            <a:custGeom>
              <a:avLst/>
              <a:gdLst/>
              <a:ahLst/>
              <a:cxnLst/>
              <a:rect l="l" t="t" r="r" b="b"/>
              <a:pathLst>
                <a:path w="885825" h="1647825" extrusionOk="0">
                  <a:moveTo>
                    <a:pt x="749141" y="1281042"/>
                  </a:moveTo>
                  <a:cubicBezTo>
                    <a:pt x="789146" y="1281042"/>
                    <a:pt x="827246" y="1292472"/>
                    <a:pt x="858679" y="1312474"/>
                  </a:cubicBezTo>
                  <a:cubicBezTo>
                    <a:pt x="858679" y="1312474"/>
                    <a:pt x="858679" y="1302949"/>
                    <a:pt x="858679" y="1287709"/>
                  </a:cubicBezTo>
                  <a:cubicBezTo>
                    <a:pt x="874871" y="1196270"/>
                    <a:pt x="875824" y="1101972"/>
                    <a:pt x="861536" y="1006722"/>
                  </a:cubicBezTo>
                  <a:cubicBezTo>
                    <a:pt x="859631" y="996244"/>
                    <a:pt x="857726" y="985767"/>
                    <a:pt x="855821" y="975289"/>
                  </a:cubicBezTo>
                  <a:cubicBezTo>
                    <a:pt x="847249" y="938142"/>
                    <a:pt x="828199" y="900042"/>
                    <a:pt x="791051" y="885754"/>
                  </a:cubicBezTo>
                  <a:cubicBezTo>
                    <a:pt x="784384" y="882897"/>
                    <a:pt x="777716" y="880992"/>
                    <a:pt x="770096" y="880039"/>
                  </a:cubicBezTo>
                  <a:cubicBezTo>
                    <a:pt x="762476" y="879087"/>
                    <a:pt x="753904" y="879087"/>
                    <a:pt x="745331" y="880039"/>
                  </a:cubicBezTo>
                  <a:cubicBezTo>
                    <a:pt x="736759" y="880992"/>
                    <a:pt x="727234" y="881944"/>
                    <a:pt x="718661" y="884802"/>
                  </a:cubicBezTo>
                  <a:cubicBezTo>
                    <a:pt x="651034" y="903852"/>
                    <a:pt x="611029" y="975289"/>
                    <a:pt x="630079" y="1042917"/>
                  </a:cubicBezTo>
                  <a:cubicBezTo>
                    <a:pt x="631984" y="1050537"/>
                    <a:pt x="627221" y="1059109"/>
                    <a:pt x="618649" y="1060062"/>
                  </a:cubicBezTo>
                  <a:cubicBezTo>
                    <a:pt x="611981" y="1061014"/>
                    <a:pt x="606266" y="1056252"/>
                    <a:pt x="604361" y="1049584"/>
                  </a:cubicBezTo>
                  <a:cubicBezTo>
                    <a:pt x="581501" y="967669"/>
                    <a:pt x="629126" y="881944"/>
                    <a:pt x="711041" y="859084"/>
                  </a:cubicBezTo>
                  <a:cubicBezTo>
                    <a:pt x="719614" y="856227"/>
                    <a:pt x="729139" y="855274"/>
                    <a:pt x="737711" y="854322"/>
                  </a:cubicBezTo>
                  <a:cubicBezTo>
                    <a:pt x="748189" y="854322"/>
                    <a:pt x="758666" y="855274"/>
                    <a:pt x="768191" y="857179"/>
                  </a:cubicBezTo>
                  <a:cubicBezTo>
                    <a:pt x="798671" y="853369"/>
                    <a:pt x="817721" y="891469"/>
                    <a:pt x="846296" y="891469"/>
                  </a:cubicBezTo>
                  <a:cubicBezTo>
                    <a:pt x="827246" y="834319"/>
                    <a:pt x="855821" y="767644"/>
                    <a:pt x="855821" y="707637"/>
                  </a:cubicBezTo>
                  <a:cubicBezTo>
                    <a:pt x="856774" y="699064"/>
                    <a:pt x="856774" y="690492"/>
                    <a:pt x="856774" y="681919"/>
                  </a:cubicBezTo>
                  <a:cubicBezTo>
                    <a:pt x="859631" y="671442"/>
                    <a:pt x="861536" y="660964"/>
                    <a:pt x="863441" y="650487"/>
                  </a:cubicBezTo>
                  <a:cubicBezTo>
                    <a:pt x="865346" y="640009"/>
                    <a:pt x="866299" y="629532"/>
                    <a:pt x="868204" y="619054"/>
                  </a:cubicBezTo>
                  <a:cubicBezTo>
                    <a:pt x="893921" y="510469"/>
                    <a:pt x="865346" y="415219"/>
                    <a:pt x="856774" y="311397"/>
                  </a:cubicBezTo>
                  <a:cubicBezTo>
                    <a:pt x="856774" y="300919"/>
                    <a:pt x="856774" y="290442"/>
                    <a:pt x="856774" y="280917"/>
                  </a:cubicBezTo>
                  <a:cubicBezTo>
                    <a:pt x="856774" y="243769"/>
                    <a:pt x="856774" y="220909"/>
                    <a:pt x="856774" y="220909"/>
                  </a:cubicBezTo>
                  <a:lnTo>
                    <a:pt x="854869" y="221862"/>
                  </a:lnTo>
                  <a:cubicBezTo>
                    <a:pt x="848201" y="162807"/>
                    <a:pt x="819626" y="109467"/>
                    <a:pt x="776764" y="71367"/>
                  </a:cubicBezTo>
                  <a:cubicBezTo>
                    <a:pt x="768191" y="63747"/>
                    <a:pt x="759619" y="57079"/>
                    <a:pt x="750094" y="50412"/>
                  </a:cubicBezTo>
                  <a:cubicBezTo>
                    <a:pt x="721519" y="31362"/>
                    <a:pt x="690086" y="18027"/>
                    <a:pt x="656749" y="12312"/>
                  </a:cubicBezTo>
                  <a:cubicBezTo>
                    <a:pt x="645319" y="10407"/>
                    <a:pt x="634841" y="9454"/>
                    <a:pt x="623411" y="8502"/>
                  </a:cubicBezTo>
                  <a:cubicBezTo>
                    <a:pt x="502444" y="-4833"/>
                    <a:pt x="359569" y="80892"/>
                    <a:pt x="391954" y="227577"/>
                  </a:cubicBezTo>
                  <a:cubicBezTo>
                    <a:pt x="395764" y="236149"/>
                    <a:pt x="399574" y="244722"/>
                    <a:pt x="405289" y="253294"/>
                  </a:cubicBezTo>
                  <a:cubicBezTo>
                    <a:pt x="427196" y="290442"/>
                    <a:pt x="474821" y="328542"/>
                    <a:pt x="520541" y="332352"/>
                  </a:cubicBezTo>
                  <a:cubicBezTo>
                    <a:pt x="530066" y="334257"/>
                    <a:pt x="540544" y="335209"/>
                    <a:pt x="551021" y="335209"/>
                  </a:cubicBezTo>
                  <a:cubicBezTo>
                    <a:pt x="633889" y="335209"/>
                    <a:pt x="702469" y="276154"/>
                    <a:pt x="718661" y="198049"/>
                  </a:cubicBezTo>
                  <a:cubicBezTo>
                    <a:pt x="720566" y="186619"/>
                    <a:pt x="722471" y="175189"/>
                    <a:pt x="722471" y="163759"/>
                  </a:cubicBezTo>
                  <a:cubicBezTo>
                    <a:pt x="722471" y="153282"/>
                    <a:pt x="731996" y="144709"/>
                    <a:pt x="743426" y="146614"/>
                  </a:cubicBezTo>
                  <a:cubicBezTo>
                    <a:pt x="751999" y="147567"/>
                    <a:pt x="758666" y="156139"/>
                    <a:pt x="758666" y="164712"/>
                  </a:cubicBezTo>
                  <a:cubicBezTo>
                    <a:pt x="758666" y="248532"/>
                    <a:pt x="708184" y="320922"/>
                    <a:pt x="635794" y="353307"/>
                  </a:cubicBezTo>
                  <a:cubicBezTo>
                    <a:pt x="664369" y="365689"/>
                    <a:pt x="689134" y="384739"/>
                    <a:pt x="708184" y="407599"/>
                  </a:cubicBezTo>
                  <a:cubicBezTo>
                    <a:pt x="714851" y="415219"/>
                    <a:pt x="720566" y="423792"/>
                    <a:pt x="726281" y="432364"/>
                  </a:cubicBezTo>
                  <a:cubicBezTo>
                    <a:pt x="771049" y="473322"/>
                    <a:pt x="761524" y="530472"/>
                    <a:pt x="757714" y="584764"/>
                  </a:cubicBezTo>
                  <a:cubicBezTo>
                    <a:pt x="755809" y="593337"/>
                    <a:pt x="753904" y="602862"/>
                    <a:pt x="751046" y="611434"/>
                  </a:cubicBezTo>
                  <a:cubicBezTo>
                    <a:pt x="748189" y="620007"/>
                    <a:pt x="745331" y="628579"/>
                    <a:pt x="741521" y="637152"/>
                  </a:cubicBezTo>
                  <a:cubicBezTo>
                    <a:pt x="737711" y="645724"/>
                    <a:pt x="732949" y="654297"/>
                    <a:pt x="727234" y="661917"/>
                  </a:cubicBezTo>
                  <a:cubicBezTo>
                    <a:pt x="716756" y="678109"/>
                    <a:pt x="703421" y="693349"/>
                    <a:pt x="687229" y="706684"/>
                  </a:cubicBezTo>
                  <a:cubicBezTo>
                    <a:pt x="689134" y="740974"/>
                    <a:pt x="709136" y="771454"/>
                    <a:pt x="737711" y="786694"/>
                  </a:cubicBezTo>
                  <a:cubicBezTo>
                    <a:pt x="744379" y="790504"/>
                    <a:pt x="752951" y="794314"/>
                    <a:pt x="760571" y="796219"/>
                  </a:cubicBezTo>
                  <a:cubicBezTo>
                    <a:pt x="771049" y="791457"/>
                    <a:pt x="780574" y="794314"/>
                    <a:pt x="788194" y="799077"/>
                  </a:cubicBezTo>
                  <a:cubicBezTo>
                    <a:pt x="810101" y="816222"/>
                    <a:pt x="800576" y="825747"/>
                    <a:pt x="783431" y="835272"/>
                  </a:cubicBezTo>
                  <a:cubicBezTo>
                    <a:pt x="773906" y="838129"/>
                    <a:pt x="762476" y="837177"/>
                    <a:pt x="752951" y="830509"/>
                  </a:cubicBezTo>
                  <a:cubicBezTo>
                    <a:pt x="743426" y="827652"/>
                    <a:pt x="733901" y="824794"/>
                    <a:pt x="724376" y="820032"/>
                  </a:cubicBezTo>
                  <a:cubicBezTo>
                    <a:pt x="689134" y="801934"/>
                    <a:pt x="662464" y="768597"/>
                    <a:pt x="653891" y="728592"/>
                  </a:cubicBezTo>
                  <a:cubicBezTo>
                    <a:pt x="559594" y="780027"/>
                    <a:pt x="439579" y="750499"/>
                    <a:pt x="381476" y="658107"/>
                  </a:cubicBezTo>
                  <a:cubicBezTo>
                    <a:pt x="376714" y="650487"/>
                    <a:pt x="377666" y="640962"/>
                    <a:pt x="384334" y="635247"/>
                  </a:cubicBezTo>
                  <a:cubicBezTo>
                    <a:pt x="392906" y="627627"/>
                    <a:pt x="405289" y="629532"/>
                    <a:pt x="411004" y="639057"/>
                  </a:cubicBezTo>
                  <a:cubicBezTo>
                    <a:pt x="440531" y="685729"/>
                    <a:pt x="490061" y="713352"/>
                    <a:pt x="541496" y="717162"/>
                  </a:cubicBezTo>
                  <a:cubicBezTo>
                    <a:pt x="545306" y="715257"/>
                    <a:pt x="548164" y="716209"/>
                    <a:pt x="552926" y="716209"/>
                  </a:cubicBezTo>
                  <a:cubicBezTo>
                    <a:pt x="611981" y="716209"/>
                    <a:pt x="663416" y="684777"/>
                    <a:pt x="693896" y="638104"/>
                  </a:cubicBezTo>
                  <a:cubicBezTo>
                    <a:pt x="699611" y="628579"/>
                    <a:pt x="705326" y="619054"/>
                    <a:pt x="710089" y="608577"/>
                  </a:cubicBezTo>
                  <a:cubicBezTo>
                    <a:pt x="732949" y="557142"/>
                    <a:pt x="723424" y="519042"/>
                    <a:pt x="710089" y="475227"/>
                  </a:cubicBezTo>
                  <a:cubicBezTo>
                    <a:pt x="705326" y="464749"/>
                    <a:pt x="700564" y="455224"/>
                    <a:pt x="693896" y="445699"/>
                  </a:cubicBezTo>
                  <a:cubicBezTo>
                    <a:pt x="663416" y="399979"/>
                    <a:pt x="611029" y="370452"/>
                    <a:pt x="551974" y="370452"/>
                  </a:cubicBezTo>
                  <a:cubicBezTo>
                    <a:pt x="546259" y="370452"/>
                    <a:pt x="539591" y="369499"/>
                    <a:pt x="532924" y="368547"/>
                  </a:cubicBezTo>
                  <a:cubicBezTo>
                    <a:pt x="485299" y="347592"/>
                    <a:pt x="440531" y="319017"/>
                    <a:pt x="397669" y="301872"/>
                  </a:cubicBezTo>
                  <a:cubicBezTo>
                    <a:pt x="389096" y="298062"/>
                    <a:pt x="380524" y="295204"/>
                    <a:pt x="371951" y="293299"/>
                  </a:cubicBezTo>
                  <a:cubicBezTo>
                    <a:pt x="294799" y="280917"/>
                    <a:pt x="209074" y="299967"/>
                    <a:pt x="180499" y="376167"/>
                  </a:cubicBezTo>
                  <a:cubicBezTo>
                    <a:pt x="170974" y="423792"/>
                    <a:pt x="161449" y="461892"/>
                    <a:pt x="175736" y="505707"/>
                  </a:cubicBezTo>
                  <a:cubicBezTo>
                    <a:pt x="177641" y="515232"/>
                    <a:pt x="179546" y="523804"/>
                    <a:pt x="181451" y="532377"/>
                  </a:cubicBezTo>
                  <a:cubicBezTo>
                    <a:pt x="186214" y="549522"/>
                    <a:pt x="193834" y="565714"/>
                    <a:pt x="202406" y="580954"/>
                  </a:cubicBezTo>
                  <a:cubicBezTo>
                    <a:pt x="207169" y="581907"/>
                    <a:pt x="211931" y="581907"/>
                    <a:pt x="217646" y="581907"/>
                  </a:cubicBezTo>
                  <a:cubicBezTo>
                    <a:pt x="225266" y="581907"/>
                    <a:pt x="231934" y="580954"/>
                    <a:pt x="239554" y="580002"/>
                  </a:cubicBezTo>
                  <a:cubicBezTo>
                    <a:pt x="247174" y="579049"/>
                    <a:pt x="253841" y="577144"/>
                    <a:pt x="260509" y="575239"/>
                  </a:cubicBezTo>
                  <a:cubicBezTo>
                    <a:pt x="305276" y="563809"/>
                    <a:pt x="330041" y="530472"/>
                    <a:pt x="344329" y="490467"/>
                  </a:cubicBezTo>
                  <a:cubicBezTo>
                    <a:pt x="347186" y="482847"/>
                    <a:pt x="350044" y="474274"/>
                    <a:pt x="351949" y="465702"/>
                  </a:cubicBezTo>
                  <a:cubicBezTo>
                    <a:pt x="361474" y="443794"/>
                    <a:pt x="361474" y="434269"/>
                    <a:pt x="361474" y="415219"/>
                  </a:cubicBezTo>
                  <a:cubicBezTo>
                    <a:pt x="370999" y="415219"/>
                    <a:pt x="390049" y="415219"/>
                    <a:pt x="390049" y="424744"/>
                  </a:cubicBezTo>
                  <a:cubicBezTo>
                    <a:pt x="399574" y="481894"/>
                    <a:pt x="361474" y="539044"/>
                    <a:pt x="325279" y="580954"/>
                  </a:cubicBezTo>
                  <a:cubicBezTo>
                    <a:pt x="317659" y="587622"/>
                    <a:pt x="310039" y="592384"/>
                    <a:pt x="301466" y="597147"/>
                  </a:cubicBezTo>
                  <a:cubicBezTo>
                    <a:pt x="276701" y="610482"/>
                    <a:pt x="248126" y="618102"/>
                    <a:pt x="218599" y="618102"/>
                  </a:cubicBezTo>
                  <a:cubicBezTo>
                    <a:pt x="191929" y="618102"/>
                    <a:pt x="168116" y="611434"/>
                    <a:pt x="145256" y="600957"/>
                  </a:cubicBezTo>
                  <a:cubicBezTo>
                    <a:pt x="64294" y="638104"/>
                    <a:pt x="7144" y="720972"/>
                    <a:pt x="7144" y="817174"/>
                  </a:cubicBezTo>
                  <a:cubicBezTo>
                    <a:pt x="7144" y="920044"/>
                    <a:pt x="72866" y="1008627"/>
                    <a:pt x="164306" y="1041964"/>
                  </a:cubicBezTo>
                  <a:cubicBezTo>
                    <a:pt x="168116" y="1041964"/>
                    <a:pt x="170974" y="1041964"/>
                    <a:pt x="174784" y="1041964"/>
                  </a:cubicBezTo>
                  <a:cubicBezTo>
                    <a:pt x="269081" y="1041964"/>
                    <a:pt x="346234" y="964812"/>
                    <a:pt x="346234" y="870514"/>
                  </a:cubicBezTo>
                  <a:cubicBezTo>
                    <a:pt x="346234" y="860037"/>
                    <a:pt x="355759" y="851464"/>
                    <a:pt x="367189" y="853369"/>
                  </a:cubicBezTo>
                  <a:cubicBezTo>
                    <a:pt x="375761" y="854322"/>
                    <a:pt x="382429" y="862894"/>
                    <a:pt x="382429" y="871467"/>
                  </a:cubicBezTo>
                  <a:cubicBezTo>
                    <a:pt x="382429" y="914329"/>
                    <a:pt x="369094" y="954334"/>
                    <a:pt x="346234" y="987672"/>
                  </a:cubicBezTo>
                  <a:cubicBezTo>
                    <a:pt x="346234" y="999102"/>
                    <a:pt x="348139" y="1010532"/>
                    <a:pt x="350044" y="1021009"/>
                  </a:cubicBezTo>
                  <a:cubicBezTo>
                    <a:pt x="352901" y="1031487"/>
                    <a:pt x="355759" y="1041964"/>
                    <a:pt x="360521" y="1052442"/>
                  </a:cubicBezTo>
                  <a:cubicBezTo>
                    <a:pt x="372904" y="1100067"/>
                    <a:pt x="401479" y="1128642"/>
                    <a:pt x="451009" y="1141024"/>
                  </a:cubicBezTo>
                  <a:cubicBezTo>
                    <a:pt x="461486" y="1144834"/>
                    <a:pt x="471964" y="1148645"/>
                    <a:pt x="482441" y="1150549"/>
                  </a:cubicBezTo>
                  <a:cubicBezTo>
                    <a:pt x="493871" y="1152454"/>
                    <a:pt x="504349" y="1154359"/>
                    <a:pt x="516731" y="1154359"/>
                  </a:cubicBezTo>
                  <a:cubicBezTo>
                    <a:pt x="611029" y="1154359"/>
                    <a:pt x="688181" y="1077207"/>
                    <a:pt x="688181" y="982909"/>
                  </a:cubicBezTo>
                  <a:cubicBezTo>
                    <a:pt x="688181" y="972432"/>
                    <a:pt x="697706" y="963859"/>
                    <a:pt x="709136" y="965764"/>
                  </a:cubicBezTo>
                  <a:cubicBezTo>
                    <a:pt x="717709" y="966717"/>
                    <a:pt x="724376" y="975289"/>
                    <a:pt x="724376" y="983862"/>
                  </a:cubicBezTo>
                  <a:cubicBezTo>
                    <a:pt x="724376" y="995292"/>
                    <a:pt x="723424" y="1006722"/>
                    <a:pt x="721519" y="1017199"/>
                  </a:cubicBezTo>
                  <a:cubicBezTo>
                    <a:pt x="725329" y="1052442"/>
                    <a:pt x="696754" y="1071492"/>
                    <a:pt x="684371" y="1105782"/>
                  </a:cubicBezTo>
                  <a:cubicBezTo>
                    <a:pt x="677704" y="1114354"/>
                    <a:pt x="671036" y="1121974"/>
                    <a:pt x="663416" y="1129595"/>
                  </a:cubicBezTo>
                  <a:cubicBezTo>
                    <a:pt x="626269" y="1166742"/>
                    <a:pt x="574834" y="1189602"/>
                    <a:pt x="517684" y="1189602"/>
                  </a:cubicBezTo>
                  <a:cubicBezTo>
                    <a:pt x="507206" y="1189602"/>
                    <a:pt x="497681" y="1188649"/>
                    <a:pt x="488156" y="1187697"/>
                  </a:cubicBezTo>
                  <a:cubicBezTo>
                    <a:pt x="478631" y="1186745"/>
                    <a:pt x="469106" y="1183887"/>
                    <a:pt x="459581" y="1181982"/>
                  </a:cubicBezTo>
                  <a:cubicBezTo>
                    <a:pt x="382429" y="1166742"/>
                    <a:pt x="334804" y="1100067"/>
                    <a:pt x="315754" y="1023867"/>
                  </a:cubicBezTo>
                  <a:cubicBezTo>
                    <a:pt x="249079" y="1071492"/>
                    <a:pt x="153829" y="1071492"/>
                    <a:pt x="172879" y="1185792"/>
                  </a:cubicBezTo>
                  <a:cubicBezTo>
                    <a:pt x="191929" y="1271517"/>
                    <a:pt x="258604" y="1338192"/>
                    <a:pt x="341471" y="1345812"/>
                  </a:cubicBezTo>
                  <a:cubicBezTo>
                    <a:pt x="351949" y="1347717"/>
                    <a:pt x="362426" y="1348670"/>
                    <a:pt x="373856" y="1348670"/>
                  </a:cubicBezTo>
                  <a:cubicBezTo>
                    <a:pt x="377666" y="1348670"/>
                    <a:pt x="381476" y="1348670"/>
                    <a:pt x="386239" y="1348670"/>
                  </a:cubicBezTo>
                  <a:cubicBezTo>
                    <a:pt x="385286" y="1355337"/>
                    <a:pt x="384334" y="1362957"/>
                    <a:pt x="383381" y="1369624"/>
                  </a:cubicBezTo>
                  <a:cubicBezTo>
                    <a:pt x="382429" y="1376292"/>
                    <a:pt x="382429" y="1383912"/>
                    <a:pt x="382429" y="1391532"/>
                  </a:cubicBezTo>
                  <a:cubicBezTo>
                    <a:pt x="373856" y="1500117"/>
                    <a:pt x="421481" y="1595367"/>
                    <a:pt x="527209" y="1625847"/>
                  </a:cubicBezTo>
                  <a:cubicBezTo>
                    <a:pt x="537686" y="1629657"/>
                    <a:pt x="548164" y="1633467"/>
                    <a:pt x="558641" y="1636324"/>
                  </a:cubicBezTo>
                  <a:cubicBezTo>
                    <a:pt x="623411" y="1652517"/>
                    <a:pt x="698659" y="1636324"/>
                    <a:pt x="756761" y="1596320"/>
                  </a:cubicBezTo>
                  <a:cubicBezTo>
                    <a:pt x="764381" y="1592509"/>
                    <a:pt x="771049" y="1588699"/>
                    <a:pt x="777716" y="1584890"/>
                  </a:cubicBezTo>
                  <a:cubicBezTo>
                    <a:pt x="812006" y="1563934"/>
                    <a:pt x="841534" y="1533454"/>
                    <a:pt x="858679" y="1491545"/>
                  </a:cubicBezTo>
                  <a:cubicBezTo>
                    <a:pt x="887254" y="1424870"/>
                    <a:pt x="877729" y="1339145"/>
                    <a:pt x="791051" y="1321999"/>
                  </a:cubicBezTo>
                  <a:cubicBezTo>
                    <a:pt x="784384" y="1320095"/>
                    <a:pt x="777716" y="1319142"/>
                    <a:pt x="771049" y="1318190"/>
                  </a:cubicBezTo>
                  <a:cubicBezTo>
                    <a:pt x="764381" y="1317237"/>
                    <a:pt x="757714" y="1317237"/>
                    <a:pt x="750094" y="1317237"/>
                  </a:cubicBezTo>
                  <a:cubicBezTo>
                    <a:pt x="691039" y="1317237"/>
                    <a:pt x="638651" y="1347717"/>
                    <a:pt x="608171" y="1392484"/>
                  </a:cubicBezTo>
                  <a:cubicBezTo>
                    <a:pt x="602456" y="1402009"/>
                    <a:pt x="596741" y="1411534"/>
                    <a:pt x="591979" y="1422012"/>
                  </a:cubicBezTo>
                  <a:cubicBezTo>
                    <a:pt x="577691" y="1445824"/>
                    <a:pt x="590074" y="1483924"/>
                    <a:pt x="576739" y="1497259"/>
                  </a:cubicBezTo>
                  <a:cubicBezTo>
                    <a:pt x="571976" y="1502022"/>
                    <a:pt x="565309" y="1503927"/>
                    <a:pt x="552926" y="1501070"/>
                  </a:cubicBezTo>
                  <a:cubicBezTo>
                    <a:pt x="543401" y="1482020"/>
                    <a:pt x="543401" y="1462970"/>
                    <a:pt x="546259" y="1447729"/>
                  </a:cubicBezTo>
                  <a:cubicBezTo>
                    <a:pt x="548164" y="1439157"/>
                    <a:pt x="551021" y="1430584"/>
                    <a:pt x="552926" y="1422965"/>
                  </a:cubicBezTo>
                  <a:cubicBezTo>
                    <a:pt x="556736" y="1412487"/>
                    <a:pt x="560546" y="1402962"/>
                    <a:pt x="565309" y="1393437"/>
                  </a:cubicBezTo>
                  <a:cubicBezTo>
                    <a:pt x="600551" y="1326762"/>
                    <a:pt x="669131" y="1281042"/>
                    <a:pt x="749141" y="1281042"/>
                  </a:cubicBezTo>
                  <a:close/>
                  <a:moveTo>
                    <a:pt x="164306" y="969574"/>
                  </a:moveTo>
                  <a:cubicBezTo>
                    <a:pt x="157639" y="975289"/>
                    <a:pt x="147161" y="975289"/>
                    <a:pt x="140494" y="968622"/>
                  </a:cubicBezTo>
                  <a:cubicBezTo>
                    <a:pt x="54769" y="894327"/>
                    <a:pt x="45244" y="763834"/>
                    <a:pt x="118586" y="678109"/>
                  </a:cubicBezTo>
                  <a:cubicBezTo>
                    <a:pt x="123349" y="672394"/>
                    <a:pt x="129064" y="667632"/>
                    <a:pt x="133826" y="661917"/>
                  </a:cubicBezTo>
                  <a:cubicBezTo>
                    <a:pt x="133826" y="661917"/>
                    <a:pt x="134779" y="661917"/>
                    <a:pt x="134779" y="661917"/>
                  </a:cubicBezTo>
                  <a:lnTo>
                    <a:pt x="153829" y="691444"/>
                  </a:lnTo>
                  <a:cubicBezTo>
                    <a:pt x="153829" y="691444"/>
                    <a:pt x="153829" y="691444"/>
                    <a:pt x="153829" y="692397"/>
                  </a:cubicBezTo>
                  <a:cubicBezTo>
                    <a:pt x="150971" y="695254"/>
                    <a:pt x="148114" y="698112"/>
                    <a:pt x="146209" y="700969"/>
                  </a:cubicBezTo>
                  <a:cubicBezTo>
                    <a:pt x="84296" y="772407"/>
                    <a:pt x="92869" y="880992"/>
                    <a:pt x="165259" y="942904"/>
                  </a:cubicBezTo>
                  <a:cubicBezTo>
                    <a:pt x="172879" y="949572"/>
                    <a:pt x="172879" y="961954"/>
                    <a:pt x="164306" y="9695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4" name="Google Shape;164;p31"/>
            <p:cNvSpPr/>
            <p:nvPr/>
          </p:nvSpPr>
          <p:spPr>
            <a:xfrm>
              <a:off x="8319409" y="2396187"/>
              <a:ext cx="885825" cy="1647825"/>
            </a:xfrm>
            <a:custGeom>
              <a:avLst/>
              <a:gdLst/>
              <a:ahLst/>
              <a:cxnLst/>
              <a:rect l="l" t="t" r="r" b="b"/>
              <a:pathLst>
                <a:path w="885825" h="1647825" extrusionOk="0">
                  <a:moveTo>
                    <a:pt x="320891" y="1394389"/>
                  </a:moveTo>
                  <a:cubicBezTo>
                    <a:pt x="325654" y="1403914"/>
                    <a:pt x="330416" y="1413439"/>
                    <a:pt x="333274" y="1423917"/>
                  </a:cubicBezTo>
                  <a:cubicBezTo>
                    <a:pt x="336131" y="1431537"/>
                    <a:pt x="338036" y="1440109"/>
                    <a:pt x="339941" y="1448682"/>
                  </a:cubicBezTo>
                  <a:cubicBezTo>
                    <a:pt x="342799" y="1463922"/>
                    <a:pt x="342799" y="1482972"/>
                    <a:pt x="333274" y="1502022"/>
                  </a:cubicBezTo>
                  <a:cubicBezTo>
                    <a:pt x="320891" y="1503927"/>
                    <a:pt x="314224" y="1502022"/>
                    <a:pt x="309461" y="1498212"/>
                  </a:cubicBezTo>
                  <a:cubicBezTo>
                    <a:pt x="296126" y="1484877"/>
                    <a:pt x="308509" y="1446777"/>
                    <a:pt x="294221" y="1422964"/>
                  </a:cubicBezTo>
                  <a:cubicBezTo>
                    <a:pt x="289459" y="1412487"/>
                    <a:pt x="284696" y="1402962"/>
                    <a:pt x="278029" y="1393437"/>
                  </a:cubicBezTo>
                  <a:cubicBezTo>
                    <a:pt x="247549" y="1347717"/>
                    <a:pt x="195161" y="1318189"/>
                    <a:pt x="136106" y="1318189"/>
                  </a:cubicBezTo>
                  <a:cubicBezTo>
                    <a:pt x="129439" y="1318189"/>
                    <a:pt x="121819" y="1318189"/>
                    <a:pt x="115151" y="1319142"/>
                  </a:cubicBezTo>
                  <a:cubicBezTo>
                    <a:pt x="108484" y="1320095"/>
                    <a:pt x="101816" y="1321047"/>
                    <a:pt x="95149" y="1322952"/>
                  </a:cubicBezTo>
                  <a:cubicBezTo>
                    <a:pt x="8471" y="1340097"/>
                    <a:pt x="-1054" y="1425822"/>
                    <a:pt x="27521" y="1492497"/>
                  </a:cubicBezTo>
                  <a:cubicBezTo>
                    <a:pt x="45619" y="1534407"/>
                    <a:pt x="74194" y="1564887"/>
                    <a:pt x="108484" y="1585842"/>
                  </a:cubicBezTo>
                  <a:cubicBezTo>
                    <a:pt x="115151" y="1589652"/>
                    <a:pt x="122771" y="1593462"/>
                    <a:pt x="129439" y="1597272"/>
                  </a:cubicBezTo>
                  <a:cubicBezTo>
                    <a:pt x="187541" y="1637277"/>
                    <a:pt x="262789" y="1653470"/>
                    <a:pt x="327559" y="1637277"/>
                  </a:cubicBezTo>
                  <a:cubicBezTo>
                    <a:pt x="338036" y="1634420"/>
                    <a:pt x="348514" y="1631562"/>
                    <a:pt x="358991" y="1626800"/>
                  </a:cubicBezTo>
                  <a:cubicBezTo>
                    <a:pt x="464719" y="1596320"/>
                    <a:pt x="512344" y="1501070"/>
                    <a:pt x="503771" y="1392484"/>
                  </a:cubicBezTo>
                  <a:cubicBezTo>
                    <a:pt x="503771" y="1384864"/>
                    <a:pt x="503771" y="1378197"/>
                    <a:pt x="502819" y="1370577"/>
                  </a:cubicBezTo>
                  <a:cubicBezTo>
                    <a:pt x="501866" y="1362957"/>
                    <a:pt x="500914" y="1356289"/>
                    <a:pt x="499961" y="1349622"/>
                  </a:cubicBezTo>
                  <a:cubicBezTo>
                    <a:pt x="503771" y="1349622"/>
                    <a:pt x="507581" y="1349622"/>
                    <a:pt x="512344" y="1349622"/>
                  </a:cubicBezTo>
                  <a:cubicBezTo>
                    <a:pt x="522821" y="1349622"/>
                    <a:pt x="534251" y="1348670"/>
                    <a:pt x="544729" y="1346764"/>
                  </a:cubicBezTo>
                  <a:cubicBezTo>
                    <a:pt x="627596" y="1339145"/>
                    <a:pt x="694271" y="1272470"/>
                    <a:pt x="713321" y="1186744"/>
                  </a:cubicBezTo>
                  <a:cubicBezTo>
                    <a:pt x="732371" y="1072444"/>
                    <a:pt x="637121" y="1072444"/>
                    <a:pt x="570446" y="1024819"/>
                  </a:cubicBezTo>
                  <a:cubicBezTo>
                    <a:pt x="551396" y="1101019"/>
                    <a:pt x="503771" y="1167694"/>
                    <a:pt x="426619" y="1182934"/>
                  </a:cubicBezTo>
                  <a:cubicBezTo>
                    <a:pt x="417094" y="1185792"/>
                    <a:pt x="407569" y="1187697"/>
                    <a:pt x="398044" y="1188650"/>
                  </a:cubicBezTo>
                  <a:cubicBezTo>
                    <a:pt x="388519" y="1189602"/>
                    <a:pt x="378994" y="1190554"/>
                    <a:pt x="368516" y="1190554"/>
                  </a:cubicBezTo>
                  <a:cubicBezTo>
                    <a:pt x="311366" y="1190554"/>
                    <a:pt x="259931" y="1167694"/>
                    <a:pt x="222784" y="1130547"/>
                  </a:cubicBezTo>
                  <a:cubicBezTo>
                    <a:pt x="215164" y="1122927"/>
                    <a:pt x="208496" y="1115307"/>
                    <a:pt x="201829" y="1106734"/>
                  </a:cubicBezTo>
                  <a:cubicBezTo>
                    <a:pt x="189446" y="1072444"/>
                    <a:pt x="160871" y="1053394"/>
                    <a:pt x="164681" y="1018152"/>
                  </a:cubicBezTo>
                  <a:cubicBezTo>
                    <a:pt x="162776" y="1007674"/>
                    <a:pt x="161824" y="996244"/>
                    <a:pt x="161824" y="984814"/>
                  </a:cubicBezTo>
                  <a:cubicBezTo>
                    <a:pt x="161824" y="976242"/>
                    <a:pt x="168491" y="967669"/>
                    <a:pt x="177064" y="966717"/>
                  </a:cubicBezTo>
                  <a:cubicBezTo>
                    <a:pt x="188494" y="964812"/>
                    <a:pt x="198019" y="973384"/>
                    <a:pt x="198019" y="983862"/>
                  </a:cubicBezTo>
                  <a:cubicBezTo>
                    <a:pt x="198019" y="1078159"/>
                    <a:pt x="275171" y="1155312"/>
                    <a:pt x="369469" y="1155312"/>
                  </a:cubicBezTo>
                  <a:cubicBezTo>
                    <a:pt x="380899" y="1155312"/>
                    <a:pt x="392329" y="1154359"/>
                    <a:pt x="403759" y="1151502"/>
                  </a:cubicBezTo>
                  <a:cubicBezTo>
                    <a:pt x="415189" y="1149597"/>
                    <a:pt x="425666" y="1145787"/>
                    <a:pt x="435191" y="1141977"/>
                  </a:cubicBezTo>
                  <a:cubicBezTo>
                    <a:pt x="485674" y="1129594"/>
                    <a:pt x="514249" y="1101019"/>
                    <a:pt x="525679" y="1053394"/>
                  </a:cubicBezTo>
                  <a:cubicBezTo>
                    <a:pt x="530441" y="1042917"/>
                    <a:pt x="533299" y="1032439"/>
                    <a:pt x="536156" y="1021962"/>
                  </a:cubicBezTo>
                  <a:cubicBezTo>
                    <a:pt x="539014" y="1011484"/>
                    <a:pt x="539966" y="1000054"/>
                    <a:pt x="539966" y="988624"/>
                  </a:cubicBezTo>
                  <a:cubicBezTo>
                    <a:pt x="517106" y="955287"/>
                    <a:pt x="503771" y="915282"/>
                    <a:pt x="503771" y="872419"/>
                  </a:cubicBezTo>
                  <a:cubicBezTo>
                    <a:pt x="503771" y="863847"/>
                    <a:pt x="510439" y="855274"/>
                    <a:pt x="519011" y="854322"/>
                  </a:cubicBezTo>
                  <a:cubicBezTo>
                    <a:pt x="530441" y="852417"/>
                    <a:pt x="539966" y="860989"/>
                    <a:pt x="539966" y="871467"/>
                  </a:cubicBezTo>
                  <a:cubicBezTo>
                    <a:pt x="539966" y="965764"/>
                    <a:pt x="617119" y="1042917"/>
                    <a:pt x="711416" y="1042917"/>
                  </a:cubicBezTo>
                  <a:cubicBezTo>
                    <a:pt x="715226" y="1042917"/>
                    <a:pt x="718084" y="1042917"/>
                    <a:pt x="721894" y="1042917"/>
                  </a:cubicBezTo>
                  <a:cubicBezTo>
                    <a:pt x="813334" y="1009579"/>
                    <a:pt x="879056" y="921949"/>
                    <a:pt x="879056" y="818127"/>
                  </a:cubicBezTo>
                  <a:cubicBezTo>
                    <a:pt x="879056" y="721924"/>
                    <a:pt x="821906" y="639057"/>
                    <a:pt x="739991" y="600957"/>
                  </a:cubicBezTo>
                  <a:cubicBezTo>
                    <a:pt x="718084" y="612387"/>
                    <a:pt x="693319" y="618102"/>
                    <a:pt x="666649" y="618102"/>
                  </a:cubicBezTo>
                  <a:cubicBezTo>
                    <a:pt x="637121" y="618102"/>
                    <a:pt x="608546" y="610482"/>
                    <a:pt x="583781" y="597147"/>
                  </a:cubicBezTo>
                  <a:cubicBezTo>
                    <a:pt x="575209" y="592384"/>
                    <a:pt x="567589" y="587622"/>
                    <a:pt x="559969" y="580954"/>
                  </a:cubicBezTo>
                  <a:cubicBezTo>
                    <a:pt x="523774" y="539044"/>
                    <a:pt x="485674" y="481894"/>
                    <a:pt x="495199" y="424744"/>
                  </a:cubicBezTo>
                  <a:cubicBezTo>
                    <a:pt x="495199" y="415219"/>
                    <a:pt x="514249" y="415219"/>
                    <a:pt x="523774" y="415219"/>
                  </a:cubicBezTo>
                  <a:cubicBezTo>
                    <a:pt x="523774" y="434269"/>
                    <a:pt x="523774" y="443794"/>
                    <a:pt x="533299" y="465702"/>
                  </a:cubicBezTo>
                  <a:cubicBezTo>
                    <a:pt x="535204" y="474274"/>
                    <a:pt x="538061" y="482847"/>
                    <a:pt x="540919" y="490467"/>
                  </a:cubicBezTo>
                  <a:cubicBezTo>
                    <a:pt x="555206" y="530472"/>
                    <a:pt x="579019" y="564762"/>
                    <a:pt x="624739" y="575239"/>
                  </a:cubicBezTo>
                  <a:cubicBezTo>
                    <a:pt x="631406" y="577144"/>
                    <a:pt x="639026" y="579049"/>
                    <a:pt x="645694" y="580002"/>
                  </a:cubicBezTo>
                  <a:cubicBezTo>
                    <a:pt x="653314" y="580954"/>
                    <a:pt x="659981" y="581907"/>
                    <a:pt x="667601" y="581907"/>
                  </a:cubicBezTo>
                  <a:cubicBezTo>
                    <a:pt x="672364" y="581907"/>
                    <a:pt x="677126" y="581907"/>
                    <a:pt x="682841" y="580954"/>
                  </a:cubicBezTo>
                  <a:cubicBezTo>
                    <a:pt x="692366" y="565714"/>
                    <a:pt x="699034" y="549522"/>
                    <a:pt x="703796" y="532377"/>
                  </a:cubicBezTo>
                  <a:cubicBezTo>
                    <a:pt x="706654" y="523804"/>
                    <a:pt x="708559" y="515232"/>
                    <a:pt x="709511" y="505707"/>
                  </a:cubicBezTo>
                  <a:cubicBezTo>
                    <a:pt x="723799" y="461892"/>
                    <a:pt x="714274" y="423792"/>
                    <a:pt x="704749" y="376167"/>
                  </a:cubicBezTo>
                  <a:cubicBezTo>
                    <a:pt x="676174" y="299967"/>
                    <a:pt x="590449" y="280917"/>
                    <a:pt x="513296" y="293299"/>
                  </a:cubicBezTo>
                  <a:cubicBezTo>
                    <a:pt x="504724" y="295204"/>
                    <a:pt x="496151" y="299014"/>
                    <a:pt x="487579" y="301872"/>
                  </a:cubicBezTo>
                  <a:cubicBezTo>
                    <a:pt x="444716" y="319017"/>
                    <a:pt x="399949" y="347592"/>
                    <a:pt x="352324" y="368547"/>
                  </a:cubicBezTo>
                  <a:cubicBezTo>
                    <a:pt x="345656" y="369499"/>
                    <a:pt x="338989" y="370452"/>
                    <a:pt x="333274" y="370452"/>
                  </a:cubicBezTo>
                  <a:cubicBezTo>
                    <a:pt x="274219" y="370452"/>
                    <a:pt x="221831" y="400932"/>
                    <a:pt x="191351" y="445699"/>
                  </a:cubicBezTo>
                  <a:cubicBezTo>
                    <a:pt x="185636" y="455224"/>
                    <a:pt x="179921" y="464749"/>
                    <a:pt x="175159" y="475227"/>
                  </a:cubicBezTo>
                  <a:cubicBezTo>
                    <a:pt x="161824" y="519042"/>
                    <a:pt x="152299" y="557142"/>
                    <a:pt x="175159" y="608577"/>
                  </a:cubicBezTo>
                  <a:cubicBezTo>
                    <a:pt x="179921" y="619054"/>
                    <a:pt x="184684" y="628579"/>
                    <a:pt x="191351" y="638104"/>
                  </a:cubicBezTo>
                  <a:cubicBezTo>
                    <a:pt x="221831" y="684777"/>
                    <a:pt x="274219" y="715257"/>
                    <a:pt x="332321" y="716209"/>
                  </a:cubicBezTo>
                  <a:cubicBezTo>
                    <a:pt x="336131" y="716209"/>
                    <a:pt x="339941" y="714304"/>
                    <a:pt x="343751" y="717162"/>
                  </a:cubicBezTo>
                  <a:cubicBezTo>
                    <a:pt x="395186" y="712399"/>
                    <a:pt x="444716" y="685729"/>
                    <a:pt x="474244" y="639057"/>
                  </a:cubicBezTo>
                  <a:cubicBezTo>
                    <a:pt x="479959" y="630484"/>
                    <a:pt x="492341" y="627627"/>
                    <a:pt x="500914" y="635247"/>
                  </a:cubicBezTo>
                  <a:cubicBezTo>
                    <a:pt x="507581" y="640962"/>
                    <a:pt x="508534" y="651439"/>
                    <a:pt x="503771" y="658107"/>
                  </a:cubicBezTo>
                  <a:cubicBezTo>
                    <a:pt x="444716" y="749547"/>
                    <a:pt x="325654" y="779074"/>
                    <a:pt x="231356" y="728592"/>
                  </a:cubicBezTo>
                  <a:cubicBezTo>
                    <a:pt x="222784" y="768597"/>
                    <a:pt x="196114" y="801934"/>
                    <a:pt x="160871" y="820032"/>
                  </a:cubicBezTo>
                  <a:cubicBezTo>
                    <a:pt x="152299" y="824794"/>
                    <a:pt x="142774" y="828604"/>
                    <a:pt x="132296" y="830509"/>
                  </a:cubicBezTo>
                  <a:cubicBezTo>
                    <a:pt x="123724" y="837177"/>
                    <a:pt x="111341" y="838129"/>
                    <a:pt x="101816" y="835272"/>
                  </a:cubicBezTo>
                  <a:cubicBezTo>
                    <a:pt x="85624" y="824794"/>
                    <a:pt x="76099" y="815269"/>
                    <a:pt x="97054" y="799077"/>
                  </a:cubicBezTo>
                  <a:cubicBezTo>
                    <a:pt x="104674" y="794314"/>
                    <a:pt x="114199" y="791457"/>
                    <a:pt x="124676" y="796219"/>
                  </a:cubicBezTo>
                  <a:cubicBezTo>
                    <a:pt x="132296" y="794314"/>
                    <a:pt x="140869" y="790504"/>
                    <a:pt x="147536" y="786694"/>
                  </a:cubicBezTo>
                  <a:cubicBezTo>
                    <a:pt x="176111" y="770502"/>
                    <a:pt x="196114" y="740974"/>
                    <a:pt x="198019" y="706684"/>
                  </a:cubicBezTo>
                  <a:cubicBezTo>
                    <a:pt x="181826" y="693349"/>
                    <a:pt x="168491" y="678109"/>
                    <a:pt x="158014" y="661917"/>
                  </a:cubicBezTo>
                  <a:cubicBezTo>
                    <a:pt x="152299" y="653344"/>
                    <a:pt x="147536" y="645724"/>
                    <a:pt x="143726" y="637152"/>
                  </a:cubicBezTo>
                  <a:cubicBezTo>
                    <a:pt x="139916" y="628579"/>
                    <a:pt x="137059" y="620007"/>
                    <a:pt x="134201" y="611434"/>
                  </a:cubicBezTo>
                  <a:cubicBezTo>
                    <a:pt x="131344" y="602862"/>
                    <a:pt x="129439" y="593337"/>
                    <a:pt x="127534" y="584764"/>
                  </a:cubicBezTo>
                  <a:cubicBezTo>
                    <a:pt x="123724" y="530472"/>
                    <a:pt x="114199" y="473322"/>
                    <a:pt x="158966" y="432364"/>
                  </a:cubicBezTo>
                  <a:cubicBezTo>
                    <a:pt x="164681" y="423792"/>
                    <a:pt x="170396" y="415219"/>
                    <a:pt x="177064" y="407599"/>
                  </a:cubicBezTo>
                  <a:cubicBezTo>
                    <a:pt x="197066" y="384739"/>
                    <a:pt x="221831" y="365689"/>
                    <a:pt x="249454" y="353307"/>
                  </a:cubicBezTo>
                  <a:cubicBezTo>
                    <a:pt x="177064" y="320922"/>
                    <a:pt x="126581" y="248532"/>
                    <a:pt x="126581" y="164712"/>
                  </a:cubicBezTo>
                  <a:cubicBezTo>
                    <a:pt x="126581" y="156139"/>
                    <a:pt x="133249" y="147567"/>
                    <a:pt x="141821" y="146614"/>
                  </a:cubicBezTo>
                  <a:cubicBezTo>
                    <a:pt x="153251" y="144709"/>
                    <a:pt x="162776" y="153282"/>
                    <a:pt x="162776" y="163759"/>
                  </a:cubicBezTo>
                  <a:cubicBezTo>
                    <a:pt x="162776" y="175189"/>
                    <a:pt x="163729" y="187572"/>
                    <a:pt x="166586" y="198049"/>
                  </a:cubicBezTo>
                  <a:cubicBezTo>
                    <a:pt x="182779" y="276154"/>
                    <a:pt x="251359" y="335209"/>
                    <a:pt x="334226" y="335209"/>
                  </a:cubicBezTo>
                  <a:cubicBezTo>
                    <a:pt x="344704" y="335209"/>
                    <a:pt x="354229" y="334257"/>
                    <a:pt x="364706" y="332352"/>
                  </a:cubicBezTo>
                  <a:cubicBezTo>
                    <a:pt x="410426" y="328542"/>
                    <a:pt x="458051" y="290442"/>
                    <a:pt x="479959" y="253294"/>
                  </a:cubicBezTo>
                  <a:cubicBezTo>
                    <a:pt x="484721" y="244722"/>
                    <a:pt x="489484" y="236149"/>
                    <a:pt x="493294" y="227577"/>
                  </a:cubicBezTo>
                  <a:cubicBezTo>
                    <a:pt x="524726" y="80892"/>
                    <a:pt x="381851" y="-4833"/>
                    <a:pt x="261836" y="8502"/>
                  </a:cubicBezTo>
                  <a:cubicBezTo>
                    <a:pt x="250406" y="8502"/>
                    <a:pt x="239929" y="10407"/>
                    <a:pt x="228499" y="12312"/>
                  </a:cubicBezTo>
                  <a:cubicBezTo>
                    <a:pt x="195161" y="18027"/>
                    <a:pt x="163729" y="30409"/>
                    <a:pt x="135154" y="50412"/>
                  </a:cubicBezTo>
                  <a:cubicBezTo>
                    <a:pt x="125629" y="57079"/>
                    <a:pt x="117056" y="63747"/>
                    <a:pt x="108484" y="71367"/>
                  </a:cubicBezTo>
                  <a:cubicBezTo>
                    <a:pt x="66574" y="109467"/>
                    <a:pt x="37046" y="161854"/>
                    <a:pt x="30379" y="221862"/>
                  </a:cubicBezTo>
                  <a:lnTo>
                    <a:pt x="28474" y="220909"/>
                  </a:lnTo>
                  <a:cubicBezTo>
                    <a:pt x="28474" y="220909"/>
                    <a:pt x="28474" y="243769"/>
                    <a:pt x="28474" y="280917"/>
                  </a:cubicBezTo>
                  <a:cubicBezTo>
                    <a:pt x="28474" y="290442"/>
                    <a:pt x="28474" y="299967"/>
                    <a:pt x="28474" y="311397"/>
                  </a:cubicBezTo>
                  <a:cubicBezTo>
                    <a:pt x="20854" y="415219"/>
                    <a:pt x="-7721" y="510469"/>
                    <a:pt x="17044" y="619054"/>
                  </a:cubicBezTo>
                  <a:cubicBezTo>
                    <a:pt x="17996" y="629532"/>
                    <a:pt x="19901" y="640009"/>
                    <a:pt x="21806" y="650487"/>
                  </a:cubicBezTo>
                  <a:cubicBezTo>
                    <a:pt x="23711" y="660964"/>
                    <a:pt x="25616" y="671442"/>
                    <a:pt x="28474" y="681919"/>
                  </a:cubicBezTo>
                  <a:cubicBezTo>
                    <a:pt x="28474" y="690492"/>
                    <a:pt x="29426" y="699064"/>
                    <a:pt x="29426" y="707637"/>
                  </a:cubicBezTo>
                  <a:cubicBezTo>
                    <a:pt x="29426" y="767644"/>
                    <a:pt x="58001" y="834319"/>
                    <a:pt x="38951" y="891469"/>
                  </a:cubicBezTo>
                  <a:cubicBezTo>
                    <a:pt x="67526" y="891469"/>
                    <a:pt x="86576" y="853369"/>
                    <a:pt x="117056" y="857179"/>
                  </a:cubicBezTo>
                  <a:cubicBezTo>
                    <a:pt x="126581" y="855274"/>
                    <a:pt x="137059" y="854322"/>
                    <a:pt x="147536" y="854322"/>
                  </a:cubicBezTo>
                  <a:cubicBezTo>
                    <a:pt x="156109" y="855274"/>
                    <a:pt x="165634" y="857179"/>
                    <a:pt x="174206" y="859084"/>
                  </a:cubicBezTo>
                  <a:cubicBezTo>
                    <a:pt x="256121" y="881944"/>
                    <a:pt x="303746" y="967669"/>
                    <a:pt x="280886" y="1049584"/>
                  </a:cubicBezTo>
                  <a:cubicBezTo>
                    <a:pt x="278981" y="1056252"/>
                    <a:pt x="273266" y="1060062"/>
                    <a:pt x="266599" y="1060062"/>
                  </a:cubicBezTo>
                  <a:cubicBezTo>
                    <a:pt x="258026" y="1059109"/>
                    <a:pt x="253264" y="1050537"/>
                    <a:pt x="255169" y="1042917"/>
                  </a:cubicBezTo>
                  <a:cubicBezTo>
                    <a:pt x="274219" y="974337"/>
                    <a:pt x="235166" y="903852"/>
                    <a:pt x="166586" y="884802"/>
                  </a:cubicBezTo>
                  <a:cubicBezTo>
                    <a:pt x="158014" y="881944"/>
                    <a:pt x="148489" y="880992"/>
                    <a:pt x="139916" y="880039"/>
                  </a:cubicBezTo>
                  <a:cubicBezTo>
                    <a:pt x="131344" y="879087"/>
                    <a:pt x="122771" y="879087"/>
                    <a:pt x="115151" y="880039"/>
                  </a:cubicBezTo>
                  <a:cubicBezTo>
                    <a:pt x="107531" y="880992"/>
                    <a:pt x="99911" y="882897"/>
                    <a:pt x="94196" y="885754"/>
                  </a:cubicBezTo>
                  <a:cubicBezTo>
                    <a:pt x="57049" y="900042"/>
                    <a:pt x="37999" y="938142"/>
                    <a:pt x="29426" y="975289"/>
                  </a:cubicBezTo>
                  <a:cubicBezTo>
                    <a:pt x="27521" y="985767"/>
                    <a:pt x="25616" y="996244"/>
                    <a:pt x="23711" y="1006722"/>
                  </a:cubicBezTo>
                  <a:cubicBezTo>
                    <a:pt x="9424" y="1101019"/>
                    <a:pt x="11329" y="1195317"/>
                    <a:pt x="26569" y="1287709"/>
                  </a:cubicBezTo>
                  <a:cubicBezTo>
                    <a:pt x="26569" y="1302950"/>
                    <a:pt x="26569" y="1312475"/>
                    <a:pt x="26569" y="1312475"/>
                  </a:cubicBezTo>
                  <a:cubicBezTo>
                    <a:pt x="58001" y="1292472"/>
                    <a:pt x="96101" y="1281042"/>
                    <a:pt x="136106" y="1281042"/>
                  </a:cubicBezTo>
                  <a:cubicBezTo>
                    <a:pt x="217069" y="1282947"/>
                    <a:pt x="285649" y="1328667"/>
                    <a:pt x="320891" y="1394389"/>
                  </a:cubicBezTo>
                  <a:close/>
                  <a:moveTo>
                    <a:pt x="721894" y="944809"/>
                  </a:moveTo>
                  <a:cubicBezTo>
                    <a:pt x="793331" y="882897"/>
                    <a:pt x="801904" y="775264"/>
                    <a:pt x="740944" y="702874"/>
                  </a:cubicBezTo>
                  <a:cubicBezTo>
                    <a:pt x="738086" y="700017"/>
                    <a:pt x="736181" y="697159"/>
                    <a:pt x="733324" y="694302"/>
                  </a:cubicBezTo>
                  <a:cubicBezTo>
                    <a:pt x="733324" y="694302"/>
                    <a:pt x="733324" y="694302"/>
                    <a:pt x="733324" y="693349"/>
                  </a:cubicBezTo>
                  <a:lnTo>
                    <a:pt x="752374" y="663822"/>
                  </a:lnTo>
                  <a:cubicBezTo>
                    <a:pt x="752374" y="663822"/>
                    <a:pt x="753326" y="663822"/>
                    <a:pt x="753326" y="663822"/>
                  </a:cubicBezTo>
                  <a:cubicBezTo>
                    <a:pt x="759041" y="668584"/>
                    <a:pt x="763804" y="674299"/>
                    <a:pt x="768566" y="680014"/>
                  </a:cubicBezTo>
                  <a:cubicBezTo>
                    <a:pt x="842861" y="766692"/>
                    <a:pt x="832384" y="896232"/>
                    <a:pt x="746659" y="970527"/>
                  </a:cubicBezTo>
                  <a:cubicBezTo>
                    <a:pt x="739991" y="976242"/>
                    <a:pt x="729514" y="977194"/>
                    <a:pt x="722846" y="971479"/>
                  </a:cubicBezTo>
                  <a:cubicBezTo>
                    <a:pt x="713321" y="963859"/>
                    <a:pt x="714274" y="951477"/>
                    <a:pt x="721894" y="944809"/>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pic>
        <p:nvPicPr>
          <p:cNvPr id="165" name="Google Shape;165;p31"/>
          <p:cNvPicPr preferRelativeResize="0"/>
          <p:nvPr/>
        </p:nvPicPr>
        <p:blipFill rotWithShape="1">
          <a:blip r:embed="rId3">
            <a:alphaModFix/>
          </a:blip>
          <a:srcRect/>
          <a:stretch/>
        </p:blipFill>
        <p:spPr>
          <a:xfrm>
            <a:off x="184030" y="246642"/>
            <a:ext cx="841581" cy="841581"/>
          </a:xfrm>
          <a:prstGeom prst="rect">
            <a:avLst/>
          </a:prstGeom>
          <a:noFill/>
          <a:ln>
            <a:noFill/>
          </a:ln>
        </p:spPr>
      </p:pic>
      <p:sp>
        <p:nvSpPr>
          <p:cNvPr id="166" name="Google Shape;166;p31"/>
          <p:cNvSpPr/>
          <p:nvPr/>
        </p:nvSpPr>
        <p:spPr>
          <a:xfrm>
            <a:off x="1743659" y="3309706"/>
            <a:ext cx="622189" cy="622189"/>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167" name="Google Shape;167;p31"/>
          <p:cNvSpPr txBox="1"/>
          <p:nvPr/>
        </p:nvSpPr>
        <p:spPr>
          <a:xfrm>
            <a:off x="793946" y="2241218"/>
            <a:ext cx="2644451" cy="116955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a:solidFill>
                  <a:schemeClr val="lt1"/>
                </a:solidFill>
                <a:latin typeface="Times New Roman"/>
                <a:ea typeface="Times New Roman"/>
                <a:cs typeface="Times New Roman"/>
                <a:sym typeface="Times New Roman"/>
              </a:rPr>
              <a:t>Bagaimana pengaruh Kualitas Pengguna (</a:t>
            </a:r>
            <a:r>
              <a:rPr lang="en-US" sz="1400" i="1">
                <a:solidFill>
                  <a:schemeClr val="lt1"/>
                </a:solidFill>
                <a:latin typeface="Times New Roman"/>
                <a:ea typeface="Times New Roman"/>
                <a:cs typeface="Times New Roman"/>
                <a:sym typeface="Times New Roman"/>
              </a:rPr>
              <a:t>Usability</a:t>
            </a:r>
            <a:r>
              <a:rPr lang="en-US" sz="1400">
                <a:solidFill>
                  <a:schemeClr val="lt1"/>
                </a:solidFill>
                <a:latin typeface="Times New Roman"/>
                <a:ea typeface="Times New Roman"/>
                <a:cs typeface="Times New Roman"/>
                <a:sym typeface="Times New Roman"/>
              </a:rPr>
              <a:t>) terhadap kepuasan pengguna pada </a:t>
            </a:r>
            <a:r>
              <a:rPr lang="en-US" sz="1400" i="1">
                <a:solidFill>
                  <a:schemeClr val="lt1"/>
                </a:solidFill>
                <a:latin typeface="Times New Roman"/>
                <a:ea typeface="Times New Roman"/>
                <a:cs typeface="Times New Roman"/>
                <a:sym typeface="Times New Roman"/>
              </a:rPr>
              <a:t>website </a:t>
            </a:r>
            <a:r>
              <a:rPr lang="en-US" sz="1400">
                <a:solidFill>
                  <a:schemeClr val="lt1"/>
                </a:solidFill>
                <a:latin typeface="Times New Roman"/>
                <a:ea typeface="Times New Roman"/>
                <a:cs typeface="Times New Roman"/>
                <a:sym typeface="Times New Roman"/>
              </a:rPr>
              <a:t>KJP Plus?</a:t>
            </a:r>
            <a:endParaRPr sz="1400">
              <a:solidFill>
                <a:schemeClr val="lt1"/>
              </a:solidFill>
              <a:latin typeface="Times New Roman"/>
              <a:ea typeface="Times New Roman"/>
              <a:cs typeface="Times New Roman"/>
              <a:sym typeface="Times New Roman"/>
            </a:endParaRPr>
          </a:p>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68" name="Google Shape;168;p31"/>
          <p:cNvSpPr txBox="1"/>
          <p:nvPr/>
        </p:nvSpPr>
        <p:spPr>
          <a:xfrm rot="5400000">
            <a:off x="8994213" y="3610212"/>
            <a:ext cx="5239400" cy="354294"/>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accent1"/>
              </a:buClr>
              <a:buSzPts val="3600"/>
              <a:buFont typeface="Arial"/>
              <a:buNone/>
            </a:pPr>
            <a:r>
              <a:rPr lang="en-US" sz="3600" b="0">
                <a:solidFill>
                  <a:schemeClr val="accent1"/>
                </a:solidFill>
                <a:latin typeface="Arial"/>
                <a:ea typeface="Arial"/>
                <a:cs typeface="Arial"/>
                <a:sym typeface="Arial"/>
              </a:rPr>
              <a:t>Batasan Masalah</a:t>
            </a:r>
            <a:endParaRPr sz="3600" b="0">
              <a:solidFill>
                <a:schemeClr val="accent1"/>
              </a:solidFill>
              <a:latin typeface="Arial"/>
              <a:ea typeface="Arial"/>
              <a:cs typeface="Arial"/>
              <a:sym typeface="Arial"/>
            </a:endParaRPr>
          </a:p>
        </p:txBody>
      </p:sp>
      <p:sp>
        <p:nvSpPr>
          <p:cNvPr id="169" name="Google Shape;169;p31"/>
          <p:cNvSpPr txBox="1"/>
          <p:nvPr/>
        </p:nvSpPr>
        <p:spPr>
          <a:xfrm>
            <a:off x="813451" y="5671638"/>
            <a:ext cx="2644451" cy="116955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a:solidFill>
                  <a:schemeClr val="lt1"/>
                </a:solidFill>
                <a:latin typeface="Times New Roman"/>
                <a:ea typeface="Times New Roman"/>
                <a:cs typeface="Times New Roman"/>
                <a:sym typeface="Times New Roman"/>
              </a:rPr>
              <a:t>Bagaimana pengaruh Kualitas Interaksi Layanan (</a:t>
            </a:r>
            <a:r>
              <a:rPr lang="en-US" sz="1400" i="1">
                <a:solidFill>
                  <a:schemeClr val="lt1"/>
                </a:solidFill>
                <a:latin typeface="Times New Roman"/>
                <a:ea typeface="Times New Roman"/>
                <a:cs typeface="Times New Roman"/>
                <a:sym typeface="Times New Roman"/>
              </a:rPr>
              <a:t>Interaction Quality) </a:t>
            </a:r>
            <a:r>
              <a:rPr lang="en-US" sz="1400">
                <a:solidFill>
                  <a:schemeClr val="lt1"/>
                </a:solidFill>
                <a:latin typeface="Times New Roman"/>
                <a:ea typeface="Times New Roman"/>
                <a:cs typeface="Times New Roman"/>
                <a:sym typeface="Times New Roman"/>
              </a:rPr>
              <a:t>terhadap kepuasan pengguna pada </a:t>
            </a:r>
            <a:r>
              <a:rPr lang="en-US" sz="1400" i="1">
                <a:solidFill>
                  <a:schemeClr val="lt1"/>
                </a:solidFill>
                <a:latin typeface="Times New Roman"/>
                <a:ea typeface="Times New Roman"/>
                <a:cs typeface="Times New Roman"/>
                <a:sym typeface="Times New Roman"/>
              </a:rPr>
              <a:t>website </a:t>
            </a:r>
            <a:r>
              <a:rPr lang="en-US" sz="1400">
                <a:solidFill>
                  <a:schemeClr val="lt1"/>
                </a:solidFill>
                <a:latin typeface="Times New Roman"/>
                <a:ea typeface="Times New Roman"/>
                <a:cs typeface="Times New Roman"/>
                <a:sym typeface="Times New Roman"/>
              </a:rPr>
              <a:t>KJP Plus?</a:t>
            </a:r>
            <a:endParaRPr sz="1400">
              <a:solidFill>
                <a:schemeClr val="lt1"/>
              </a:solidFill>
              <a:latin typeface="Times New Roman"/>
              <a:ea typeface="Times New Roman"/>
              <a:cs typeface="Times New Roman"/>
              <a:sym typeface="Times New Roman"/>
            </a:endParaRPr>
          </a:p>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70" name="Google Shape;170;p31"/>
          <p:cNvSpPr/>
          <p:nvPr/>
        </p:nvSpPr>
        <p:spPr>
          <a:xfrm>
            <a:off x="2579463" y="225737"/>
            <a:ext cx="3527113" cy="418087"/>
          </a:xfrm>
          <a:prstGeom prst="rect">
            <a:avLst/>
          </a:prstGeom>
          <a:solidFill>
            <a:schemeClr val="accent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lt1"/>
                </a:solidFill>
                <a:latin typeface="Times New Roman"/>
                <a:ea typeface="Times New Roman"/>
                <a:cs typeface="Times New Roman"/>
                <a:sym typeface="Times New Roman"/>
              </a:rPr>
              <a:t>BAB I PENDAHULUAN</a:t>
            </a:r>
            <a:endParaRPr sz="3200" b="1">
              <a:solidFill>
                <a:schemeClr val="lt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7">
                                            <p:txEl>
                                              <p:pRg st="0" end="0"/>
                                            </p:txEl>
                                          </p:spTgt>
                                        </p:tgtEl>
                                        <p:attrNameLst>
                                          <p:attrName>style.visibility</p:attrName>
                                        </p:attrNameLst>
                                      </p:cBhvr>
                                      <p:to>
                                        <p:strVal val="visible"/>
                                      </p:to>
                                    </p:set>
                                    <p:animEffect transition="in" filter="fade">
                                      <p:cBhvr>
                                        <p:cTn id="7" dur="2000"/>
                                        <p:tgtEl>
                                          <p:spTgt spid="1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160"/>
                                        </p:tgtEl>
                                        <p:attrNameLst>
                                          <p:attrName>style.visibility</p:attrName>
                                        </p:attrNameLst>
                                      </p:cBhvr>
                                      <p:to>
                                        <p:strVal val="visible"/>
                                      </p:to>
                                    </p:set>
                                    <p:anim calcmode="lin" valueType="num">
                                      <p:cBhvr additive="base">
                                        <p:cTn id="12" dur="500"/>
                                        <p:tgtEl>
                                          <p:spTgt spid="160"/>
                                        </p:tgtEl>
                                        <p:attrNameLst>
                                          <p:attrName>ppt_w</p:attrName>
                                        </p:attrNameLst>
                                      </p:cBhvr>
                                      <p:tavLst>
                                        <p:tav tm="0">
                                          <p:val>
                                            <p:strVal val="0"/>
                                          </p:val>
                                        </p:tav>
                                        <p:tav tm="100000">
                                          <p:val>
                                            <p:strVal val="#ppt_w"/>
                                          </p:val>
                                        </p:tav>
                                      </p:tavLst>
                                    </p:anim>
                                    <p:anim calcmode="lin" valueType="num">
                                      <p:cBhvr additive="base">
                                        <p:cTn id="13" dur="500"/>
                                        <p:tgtEl>
                                          <p:spTgt spid="160"/>
                                        </p:tgtEl>
                                        <p:attrNameLst>
                                          <p:attrName>ppt_h</p:attrName>
                                        </p:attrNameLst>
                                      </p:cBhvr>
                                      <p:tavLst>
                                        <p:tav tm="0">
                                          <p:val>
                                            <p:strVal val="0"/>
                                          </p:val>
                                        </p:tav>
                                        <p:tav tm="100000">
                                          <p:val>
                                            <p:strVal val="#ppt_h"/>
                                          </p:val>
                                        </p:tav>
                                      </p:tavLst>
                                    </p:anim>
                                  </p:childTnLst>
                                </p:cTn>
                              </p:par>
                              <p:par>
                                <p:cTn id="14" presetID="23" presetClass="entr" presetSubtype="16" fill="hold" nodeType="withEffect">
                                  <p:stCondLst>
                                    <p:cond delay="0"/>
                                  </p:stCondLst>
                                  <p:childTnLst>
                                    <p:set>
                                      <p:cBhvr>
                                        <p:cTn id="15" dur="1" fill="hold">
                                          <p:stCondLst>
                                            <p:cond delay="0"/>
                                          </p:stCondLst>
                                        </p:cTn>
                                        <p:tgtEl>
                                          <p:spTgt spid="167"/>
                                        </p:tgtEl>
                                        <p:attrNameLst>
                                          <p:attrName>style.visibility</p:attrName>
                                        </p:attrNameLst>
                                      </p:cBhvr>
                                      <p:to>
                                        <p:strVal val="visible"/>
                                      </p:to>
                                    </p:set>
                                    <p:anim calcmode="lin" valueType="num">
                                      <p:cBhvr additive="base">
                                        <p:cTn id="16" dur="500"/>
                                        <p:tgtEl>
                                          <p:spTgt spid="167"/>
                                        </p:tgtEl>
                                        <p:attrNameLst>
                                          <p:attrName>ppt_w</p:attrName>
                                        </p:attrNameLst>
                                      </p:cBhvr>
                                      <p:tavLst>
                                        <p:tav tm="0">
                                          <p:val>
                                            <p:strVal val="0"/>
                                          </p:val>
                                        </p:tav>
                                        <p:tav tm="100000">
                                          <p:val>
                                            <p:strVal val="#ppt_w"/>
                                          </p:val>
                                        </p:tav>
                                      </p:tavLst>
                                    </p:anim>
                                    <p:anim calcmode="lin" valueType="num">
                                      <p:cBhvr additive="base">
                                        <p:cTn id="17" dur="500"/>
                                        <p:tgtEl>
                                          <p:spTgt spid="167"/>
                                        </p:tgtEl>
                                        <p:attrNameLst>
                                          <p:attrName>ppt_h</p:attrName>
                                        </p:attrNameLst>
                                      </p:cBhvr>
                                      <p:tavLst>
                                        <p:tav tm="0">
                                          <p:val>
                                            <p:strVal val="0"/>
                                          </p:val>
                                        </p:tav>
                                        <p:tav tm="100000">
                                          <p:val>
                                            <p:strVal val="#ppt_h"/>
                                          </p:val>
                                        </p:tav>
                                      </p:tavLst>
                                    </p:anim>
                                  </p:childTnLst>
                                </p:cTn>
                              </p:par>
                              <p:par>
                                <p:cTn id="18" presetID="23" presetClass="entr" presetSubtype="16" fill="hold" nodeType="withEffect">
                                  <p:stCondLst>
                                    <p:cond delay="0"/>
                                  </p:stCondLst>
                                  <p:childTnLst>
                                    <p:set>
                                      <p:cBhvr>
                                        <p:cTn id="19" dur="1" fill="hold">
                                          <p:stCondLst>
                                            <p:cond delay="0"/>
                                          </p:stCondLst>
                                        </p:cTn>
                                        <p:tgtEl>
                                          <p:spTgt spid="166"/>
                                        </p:tgtEl>
                                        <p:attrNameLst>
                                          <p:attrName>style.visibility</p:attrName>
                                        </p:attrNameLst>
                                      </p:cBhvr>
                                      <p:to>
                                        <p:strVal val="visible"/>
                                      </p:to>
                                    </p:set>
                                    <p:anim calcmode="lin" valueType="num">
                                      <p:cBhvr additive="base">
                                        <p:cTn id="20" dur="500"/>
                                        <p:tgtEl>
                                          <p:spTgt spid="166"/>
                                        </p:tgtEl>
                                        <p:attrNameLst>
                                          <p:attrName>ppt_w</p:attrName>
                                        </p:attrNameLst>
                                      </p:cBhvr>
                                      <p:tavLst>
                                        <p:tav tm="0">
                                          <p:val>
                                            <p:strVal val="0"/>
                                          </p:val>
                                        </p:tav>
                                        <p:tav tm="100000">
                                          <p:val>
                                            <p:strVal val="#ppt_w"/>
                                          </p:val>
                                        </p:tav>
                                      </p:tavLst>
                                    </p:anim>
                                    <p:anim calcmode="lin" valueType="num">
                                      <p:cBhvr additive="base">
                                        <p:cTn id="21" dur="500"/>
                                        <p:tgtEl>
                                          <p:spTgt spid="166"/>
                                        </p:tgtEl>
                                        <p:attrNameLst>
                                          <p:attrName>ppt_h</p:attrName>
                                        </p:attrNameLst>
                                      </p:cBhvr>
                                      <p:tavLst>
                                        <p:tav tm="0">
                                          <p:val>
                                            <p:strVal val="0"/>
                                          </p:val>
                                        </p:tav>
                                        <p:tav tm="100000">
                                          <p:val>
                                            <p:strVal val="#ppt_h"/>
                                          </p:val>
                                        </p:tav>
                                      </p:tavLst>
                                    </p:anim>
                                  </p:childTnLst>
                                </p:cTn>
                              </p:par>
                              <p:par>
                                <p:cTn id="22" presetID="23" presetClass="entr" presetSubtype="16" fill="hold" nodeType="withEffect">
                                  <p:stCondLst>
                                    <p:cond delay="0"/>
                                  </p:stCondLst>
                                  <p:childTnLst>
                                    <p:set>
                                      <p:cBhvr>
                                        <p:cTn id="23" dur="1" fill="hold">
                                          <p:stCondLst>
                                            <p:cond delay="0"/>
                                          </p:stCondLst>
                                        </p:cTn>
                                        <p:tgtEl>
                                          <p:spTgt spid="159"/>
                                        </p:tgtEl>
                                        <p:attrNameLst>
                                          <p:attrName>style.visibility</p:attrName>
                                        </p:attrNameLst>
                                      </p:cBhvr>
                                      <p:to>
                                        <p:strVal val="visible"/>
                                      </p:to>
                                    </p:set>
                                    <p:anim calcmode="lin" valueType="num">
                                      <p:cBhvr additive="base">
                                        <p:cTn id="24" dur="500"/>
                                        <p:tgtEl>
                                          <p:spTgt spid="159"/>
                                        </p:tgtEl>
                                        <p:attrNameLst>
                                          <p:attrName>ppt_w</p:attrName>
                                        </p:attrNameLst>
                                      </p:cBhvr>
                                      <p:tavLst>
                                        <p:tav tm="0">
                                          <p:val>
                                            <p:strVal val="0"/>
                                          </p:val>
                                        </p:tav>
                                        <p:tav tm="100000">
                                          <p:val>
                                            <p:strVal val="#ppt_w"/>
                                          </p:val>
                                        </p:tav>
                                      </p:tavLst>
                                    </p:anim>
                                    <p:anim calcmode="lin" valueType="num">
                                      <p:cBhvr additive="base">
                                        <p:cTn id="25" dur="500"/>
                                        <p:tgtEl>
                                          <p:spTgt spid="159"/>
                                        </p:tgtEl>
                                        <p:attrNameLst>
                                          <p:attrName>ppt_h</p:attrName>
                                        </p:attrNameLst>
                                      </p:cBhvr>
                                      <p:tavLst>
                                        <p:tav tm="0">
                                          <p:val>
                                            <p:strVal val="0"/>
                                          </p:val>
                                        </p:tav>
                                        <p:tav tm="100000">
                                          <p:val>
                                            <p:strVal val="#ppt_h"/>
                                          </p:val>
                                        </p:tav>
                                      </p:tavLst>
                                    </p:anim>
                                  </p:childTnLst>
                                </p:cTn>
                              </p:par>
                              <p:par>
                                <p:cTn id="26" presetID="23" presetClass="entr" presetSubtype="16" fill="hold" nodeType="withEffect">
                                  <p:stCondLst>
                                    <p:cond delay="0"/>
                                  </p:stCondLst>
                                  <p:childTnLst>
                                    <p:set>
                                      <p:cBhvr>
                                        <p:cTn id="27" dur="1" fill="hold">
                                          <p:stCondLst>
                                            <p:cond delay="0"/>
                                          </p:stCondLst>
                                        </p:cTn>
                                        <p:tgtEl>
                                          <p:spTgt spid="169"/>
                                        </p:tgtEl>
                                        <p:attrNameLst>
                                          <p:attrName>style.visibility</p:attrName>
                                        </p:attrNameLst>
                                      </p:cBhvr>
                                      <p:to>
                                        <p:strVal val="visible"/>
                                      </p:to>
                                    </p:set>
                                    <p:anim calcmode="lin" valueType="num">
                                      <p:cBhvr additive="base">
                                        <p:cTn id="28" dur="500"/>
                                        <p:tgtEl>
                                          <p:spTgt spid="169"/>
                                        </p:tgtEl>
                                        <p:attrNameLst>
                                          <p:attrName>ppt_w</p:attrName>
                                        </p:attrNameLst>
                                      </p:cBhvr>
                                      <p:tavLst>
                                        <p:tav tm="0">
                                          <p:val>
                                            <p:strVal val="0"/>
                                          </p:val>
                                        </p:tav>
                                        <p:tav tm="100000">
                                          <p:val>
                                            <p:strVal val="#ppt_w"/>
                                          </p:val>
                                        </p:tav>
                                      </p:tavLst>
                                    </p:anim>
                                    <p:anim calcmode="lin" valueType="num">
                                      <p:cBhvr additive="base">
                                        <p:cTn id="29" dur="500"/>
                                        <p:tgtEl>
                                          <p:spTgt spid="169"/>
                                        </p:tgtEl>
                                        <p:attrNameLst>
                                          <p:attrName>ppt_h</p:attrName>
                                        </p:attrNameLst>
                                      </p:cBhvr>
                                      <p:tavLst>
                                        <p:tav tm="0">
                                          <p:val>
                                            <p:strVal val="0"/>
                                          </p:val>
                                        </p:tav>
                                        <p:tav tm="100000">
                                          <p:val>
                                            <p:strVal val="#ppt_h"/>
                                          </p:val>
                                        </p:tav>
                                      </p:tavLst>
                                    </p:anim>
                                  </p:childTnLst>
                                </p:cTn>
                              </p:par>
                              <p:par>
                                <p:cTn id="30" presetID="23" presetClass="entr" presetSubtype="16" fill="hold" nodeType="withEffect">
                                  <p:stCondLst>
                                    <p:cond delay="0"/>
                                  </p:stCondLst>
                                  <p:childTnLst>
                                    <p:set>
                                      <p:cBhvr>
                                        <p:cTn id="31" dur="1" fill="hold">
                                          <p:stCondLst>
                                            <p:cond delay="0"/>
                                          </p:stCondLst>
                                        </p:cTn>
                                        <p:tgtEl>
                                          <p:spTgt spid="161"/>
                                        </p:tgtEl>
                                        <p:attrNameLst>
                                          <p:attrName>style.visibility</p:attrName>
                                        </p:attrNameLst>
                                      </p:cBhvr>
                                      <p:to>
                                        <p:strVal val="visible"/>
                                      </p:to>
                                    </p:set>
                                    <p:anim calcmode="lin" valueType="num">
                                      <p:cBhvr additive="base">
                                        <p:cTn id="32" dur="500"/>
                                        <p:tgtEl>
                                          <p:spTgt spid="161"/>
                                        </p:tgtEl>
                                        <p:attrNameLst>
                                          <p:attrName>ppt_w</p:attrName>
                                        </p:attrNameLst>
                                      </p:cBhvr>
                                      <p:tavLst>
                                        <p:tav tm="0">
                                          <p:val>
                                            <p:strVal val="0"/>
                                          </p:val>
                                        </p:tav>
                                        <p:tav tm="100000">
                                          <p:val>
                                            <p:strVal val="#ppt_w"/>
                                          </p:val>
                                        </p:tav>
                                      </p:tavLst>
                                    </p:anim>
                                    <p:anim calcmode="lin" valueType="num">
                                      <p:cBhvr additive="base">
                                        <p:cTn id="33" dur="500"/>
                                        <p:tgtEl>
                                          <p:spTgt spid="161"/>
                                        </p:tgtEl>
                                        <p:attrNameLst>
                                          <p:attrName>ppt_h</p:attrName>
                                        </p:attrNameLst>
                                      </p:cBhvr>
                                      <p:tavLst>
                                        <p:tav tm="0">
                                          <p:val>
                                            <p:strVal val="0"/>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68"/>
                                        </p:tgtEl>
                                        <p:attrNameLst>
                                          <p:attrName>style.visibility</p:attrName>
                                        </p:attrNameLst>
                                      </p:cBhvr>
                                      <p:to>
                                        <p:strVal val="visible"/>
                                      </p:to>
                                    </p:set>
                                    <p:animEffect transition="in" filter="fade">
                                      <p:cBhvr>
                                        <p:cTn id="38" dur="2000"/>
                                        <p:tgtEl>
                                          <p:spTgt spid="168"/>
                                        </p:tgtEl>
                                      </p:cBhvr>
                                    </p:animEffect>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nodeType="clickEffect">
                                  <p:stCondLst>
                                    <p:cond delay="0"/>
                                  </p:stCondLst>
                                  <p:childTnLst>
                                    <p:set>
                                      <p:cBhvr>
                                        <p:cTn id="42" dur="1" fill="hold">
                                          <p:stCondLst>
                                            <p:cond delay="0"/>
                                          </p:stCondLst>
                                        </p:cTn>
                                        <p:tgtEl>
                                          <p:spTgt spid="156"/>
                                        </p:tgtEl>
                                        <p:attrNameLst>
                                          <p:attrName>style.visibility</p:attrName>
                                        </p:attrNameLst>
                                      </p:cBhvr>
                                      <p:to>
                                        <p:strVal val="visible"/>
                                      </p:to>
                                    </p:set>
                                    <p:anim calcmode="lin" valueType="num">
                                      <p:cBhvr additive="base">
                                        <p:cTn id="43" dur="500"/>
                                        <p:tgtEl>
                                          <p:spTgt spid="156"/>
                                        </p:tgtEl>
                                        <p:attrNameLst>
                                          <p:attrName>ppt_w</p:attrName>
                                        </p:attrNameLst>
                                      </p:cBhvr>
                                      <p:tavLst>
                                        <p:tav tm="0">
                                          <p:val>
                                            <p:strVal val="0"/>
                                          </p:val>
                                        </p:tav>
                                        <p:tav tm="100000">
                                          <p:val>
                                            <p:strVal val="#ppt_w"/>
                                          </p:val>
                                        </p:tav>
                                      </p:tavLst>
                                    </p:anim>
                                    <p:anim calcmode="lin" valueType="num">
                                      <p:cBhvr additive="base">
                                        <p:cTn id="44" dur="500"/>
                                        <p:tgtEl>
                                          <p:spTgt spid="156"/>
                                        </p:tgtEl>
                                        <p:attrNameLst>
                                          <p:attrName>ppt_h</p:attrName>
                                        </p:attrNameLst>
                                      </p:cBhvr>
                                      <p:tavLst>
                                        <p:tav tm="0">
                                          <p:val>
                                            <p:strVal val="0"/>
                                          </p:val>
                                        </p:tav>
                                        <p:tav tm="100000">
                                          <p:val>
                                            <p:strVal val="#ppt_h"/>
                                          </p:val>
                                        </p:tav>
                                      </p:tavLst>
                                    </p:anim>
                                  </p:childTnLst>
                                </p:cTn>
                              </p:par>
                              <p:par>
                                <p:cTn id="45" presetID="23" presetClass="entr" presetSubtype="16" fill="hold" nodeType="withEffect">
                                  <p:stCondLst>
                                    <p:cond delay="0"/>
                                  </p:stCondLst>
                                  <p:childTnLst>
                                    <p:set>
                                      <p:cBhvr>
                                        <p:cTn id="46" dur="1" fill="hold">
                                          <p:stCondLst>
                                            <p:cond delay="0"/>
                                          </p:stCondLst>
                                        </p:cTn>
                                        <p:tgtEl>
                                          <p:spTgt spid="155"/>
                                        </p:tgtEl>
                                        <p:attrNameLst>
                                          <p:attrName>style.visibility</p:attrName>
                                        </p:attrNameLst>
                                      </p:cBhvr>
                                      <p:to>
                                        <p:strVal val="visible"/>
                                      </p:to>
                                    </p:set>
                                    <p:anim calcmode="lin" valueType="num">
                                      <p:cBhvr additive="base">
                                        <p:cTn id="47" dur="500"/>
                                        <p:tgtEl>
                                          <p:spTgt spid="155"/>
                                        </p:tgtEl>
                                        <p:attrNameLst>
                                          <p:attrName>ppt_w</p:attrName>
                                        </p:attrNameLst>
                                      </p:cBhvr>
                                      <p:tavLst>
                                        <p:tav tm="0">
                                          <p:val>
                                            <p:strVal val="0"/>
                                          </p:val>
                                        </p:tav>
                                        <p:tav tm="100000">
                                          <p:val>
                                            <p:strVal val="#ppt_w"/>
                                          </p:val>
                                        </p:tav>
                                      </p:tavLst>
                                    </p:anim>
                                    <p:anim calcmode="lin" valueType="num">
                                      <p:cBhvr additive="base">
                                        <p:cTn id="48" dur="500"/>
                                        <p:tgtEl>
                                          <p:spTgt spid="155"/>
                                        </p:tgtEl>
                                        <p:attrNameLst>
                                          <p:attrName>ppt_h</p:attrName>
                                        </p:attrNameLst>
                                      </p:cBhvr>
                                      <p:tavLst>
                                        <p:tav tm="0">
                                          <p:val>
                                            <p:strVal val="0"/>
                                          </p:val>
                                        </p:tav>
                                        <p:tav tm="100000">
                                          <p:val>
                                            <p:strVal val="#ppt_h"/>
                                          </p:val>
                                        </p:tav>
                                      </p:tavLst>
                                    </p:anim>
                                  </p:childTnLst>
                                </p:cTn>
                              </p:par>
                              <p:par>
                                <p:cTn id="49" presetID="23" presetClass="entr" presetSubtype="16" fill="hold" nodeType="withEffect">
                                  <p:stCondLst>
                                    <p:cond delay="0"/>
                                  </p:stCondLst>
                                  <p:childTnLst>
                                    <p:set>
                                      <p:cBhvr>
                                        <p:cTn id="50" dur="1" fill="hold">
                                          <p:stCondLst>
                                            <p:cond delay="0"/>
                                          </p:stCondLst>
                                        </p:cTn>
                                        <p:tgtEl>
                                          <p:spTgt spid="158"/>
                                        </p:tgtEl>
                                        <p:attrNameLst>
                                          <p:attrName>style.visibility</p:attrName>
                                        </p:attrNameLst>
                                      </p:cBhvr>
                                      <p:to>
                                        <p:strVal val="visible"/>
                                      </p:to>
                                    </p:set>
                                    <p:anim calcmode="lin" valueType="num">
                                      <p:cBhvr additive="base">
                                        <p:cTn id="51" dur="500"/>
                                        <p:tgtEl>
                                          <p:spTgt spid="158"/>
                                        </p:tgtEl>
                                        <p:attrNameLst>
                                          <p:attrName>ppt_w</p:attrName>
                                        </p:attrNameLst>
                                      </p:cBhvr>
                                      <p:tavLst>
                                        <p:tav tm="0">
                                          <p:val>
                                            <p:strVal val="0"/>
                                          </p:val>
                                        </p:tav>
                                        <p:tav tm="100000">
                                          <p:val>
                                            <p:strVal val="#ppt_w"/>
                                          </p:val>
                                        </p:tav>
                                      </p:tavLst>
                                    </p:anim>
                                    <p:anim calcmode="lin" valueType="num">
                                      <p:cBhvr additive="base">
                                        <p:cTn id="52" dur="500"/>
                                        <p:tgtEl>
                                          <p:spTgt spid="158"/>
                                        </p:tgtEl>
                                        <p:attrNameLst>
                                          <p:attrName>ppt_h</p:attrName>
                                        </p:attrNameLst>
                                      </p:cBhvr>
                                      <p:tavLst>
                                        <p:tav tm="0">
                                          <p:val>
                                            <p:strVal val="0"/>
                                          </p:val>
                                        </p:tav>
                                        <p:tav tm="100000">
                                          <p:val>
                                            <p:strVal val="#ppt_h"/>
                                          </p:val>
                                        </p:tav>
                                      </p:tavLst>
                                    </p:anim>
                                  </p:childTnLst>
                                </p:cTn>
                              </p:par>
                              <p:par>
                                <p:cTn id="53" presetID="23" presetClass="entr" presetSubtype="16" fill="hold" nodeType="withEffect">
                                  <p:stCondLst>
                                    <p:cond delay="0"/>
                                  </p:stCondLst>
                                  <p:childTnLst>
                                    <p:set>
                                      <p:cBhvr>
                                        <p:cTn id="54" dur="1" fill="hold">
                                          <p:stCondLst>
                                            <p:cond delay="0"/>
                                          </p:stCondLst>
                                        </p:cTn>
                                        <p:tgtEl>
                                          <p:spTgt spid="157"/>
                                        </p:tgtEl>
                                        <p:attrNameLst>
                                          <p:attrName>style.visibility</p:attrName>
                                        </p:attrNameLst>
                                      </p:cBhvr>
                                      <p:to>
                                        <p:strVal val="visible"/>
                                      </p:to>
                                    </p:set>
                                    <p:anim calcmode="lin" valueType="num">
                                      <p:cBhvr additive="base">
                                        <p:cTn id="55" dur="500"/>
                                        <p:tgtEl>
                                          <p:spTgt spid="157"/>
                                        </p:tgtEl>
                                        <p:attrNameLst>
                                          <p:attrName>ppt_w</p:attrName>
                                        </p:attrNameLst>
                                      </p:cBhvr>
                                      <p:tavLst>
                                        <p:tav tm="0">
                                          <p:val>
                                            <p:strVal val="0"/>
                                          </p:val>
                                        </p:tav>
                                        <p:tav tm="100000">
                                          <p:val>
                                            <p:strVal val="#ppt_w"/>
                                          </p:val>
                                        </p:tav>
                                      </p:tavLst>
                                    </p:anim>
                                    <p:anim calcmode="lin" valueType="num">
                                      <p:cBhvr additive="base">
                                        <p:cTn id="56" dur="500"/>
                                        <p:tgtEl>
                                          <p:spTgt spid="15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cxnSp>
        <p:nvCxnSpPr>
          <p:cNvPr id="175" name="Google Shape;175;p32"/>
          <p:cNvCxnSpPr/>
          <p:nvPr/>
        </p:nvCxnSpPr>
        <p:spPr>
          <a:xfrm rot="10800000" flipH="1">
            <a:off x="6089805" y="4095248"/>
            <a:ext cx="1080000" cy="888000"/>
          </a:xfrm>
          <a:prstGeom prst="bentConnector3">
            <a:avLst>
              <a:gd name="adj1" fmla="val 0"/>
            </a:avLst>
          </a:prstGeom>
          <a:noFill/>
          <a:ln w="50800" cap="flat" cmpd="sng">
            <a:solidFill>
              <a:schemeClr val="lt1"/>
            </a:solidFill>
            <a:prstDash val="solid"/>
            <a:miter lim="800000"/>
            <a:headEnd type="none" w="sm" len="sm"/>
            <a:tailEnd type="none" w="sm" len="sm"/>
          </a:ln>
        </p:spPr>
      </p:cxnSp>
      <p:cxnSp>
        <p:nvCxnSpPr>
          <p:cNvPr id="176" name="Google Shape;176;p32"/>
          <p:cNvCxnSpPr/>
          <p:nvPr/>
        </p:nvCxnSpPr>
        <p:spPr>
          <a:xfrm rot="10800000">
            <a:off x="5012944" y="4539054"/>
            <a:ext cx="1080000" cy="895200"/>
          </a:xfrm>
          <a:prstGeom prst="bentConnector3">
            <a:avLst>
              <a:gd name="adj1" fmla="val 0"/>
            </a:avLst>
          </a:prstGeom>
          <a:noFill/>
          <a:ln w="50800" cap="flat" cmpd="sng">
            <a:solidFill>
              <a:schemeClr val="lt1"/>
            </a:solidFill>
            <a:prstDash val="solid"/>
            <a:miter lim="800000"/>
            <a:headEnd type="none" w="sm" len="sm"/>
            <a:tailEnd type="none" w="sm" len="sm"/>
          </a:ln>
        </p:spPr>
      </p:cxnSp>
      <p:grpSp>
        <p:nvGrpSpPr>
          <p:cNvPr id="177" name="Google Shape;177;p32"/>
          <p:cNvGrpSpPr/>
          <p:nvPr/>
        </p:nvGrpSpPr>
        <p:grpSpPr>
          <a:xfrm>
            <a:off x="901667" y="1939023"/>
            <a:ext cx="3175671" cy="1661994"/>
            <a:chOff x="5889060" y="3872747"/>
            <a:chExt cx="2527679" cy="1661994"/>
          </a:xfrm>
        </p:grpSpPr>
        <p:sp>
          <p:nvSpPr>
            <p:cNvPr id="178" name="Google Shape;178;p32"/>
            <p:cNvSpPr txBox="1"/>
            <p:nvPr/>
          </p:nvSpPr>
          <p:spPr>
            <a:xfrm>
              <a:off x="5889060" y="4149746"/>
              <a:ext cx="2527679" cy="138499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400" i="1">
                  <a:solidFill>
                    <a:schemeClr val="lt1"/>
                  </a:solidFill>
                  <a:latin typeface="Times New Roman"/>
                  <a:ea typeface="Times New Roman"/>
                  <a:cs typeface="Times New Roman"/>
                  <a:sym typeface="Times New Roman"/>
                </a:rPr>
                <a:t>Website </a:t>
              </a:r>
              <a:r>
                <a:rPr lang="en-US" sz="1400">
                  <a:solidFill>
                    <a:schemeClr val="lt1"/>
                  </a:solidFill>
                  <a:latin typeface="Times New Roman"/>
                  <a:ea typeface="Times New Roman"/>
                  <a:cs typeface="Times New Roman"/>
                  <a:sym typeface="Times New Roman"/>
                </a:rPr>
                <a:t>KJP Plus merupakan sebuah tempat dimana para penerima beasiswa KJP Plus dan masyarakat umum dapat mengakses seputar beasiswa ini seperti informasi berita, pendaftaran, pengumuman, dan lain sebagainya</a:t>
              </a:r>
              <a:endParaRPr sz="1400">
                <a:solidFill>
                  <a:schemeClr val="lt1"/>
                </a:solidFill>
                <a:latin typeface="Arial"/>
                <a:ea typeface="Arial"/>
                <a:cs typeface="Arial"/>
                <a:sym typeface="Arial"/>
              </a:endParaRPr>
            </a:p>
          </p:txBody>
        </p:sp>
        <p:sp>
          <p:nvSpPr>
            <p:cNvPr id="179" name="Google Shape;179;p32"/>
            <p:cNvSpPr txBox="1"/>
            <p:nvPr/>
          </p:nvSpPr>
          <p:spPr>
            <a:xfrm>
              <a:off x="5889060" y="3872747"/>
              <a:ext cx="2527679" cy="276999"/>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200" b="1" i="1">
                  <a:solidFill>
                    <a:schemeClr val="accent1"/>
                  </a:solidFill>
                  <a:latin typeface="Arial"/>
                  <a:ea typeface="Arial"/>
                  <a:cs typeface="Arial"/>
                  <a:sym typeface="Arial"/>
                </a:rPr>
                <a:t>Website </a:t>
              </a:r>
              <a:r>
                <a:rPr lang="en-US" sz="1200" b="1">
                  <a:solidFill>
                    <a:schemeClr val="accent1"/>
                  </a:solidFill>
                  <a:latin typeface="Arial"/>
                  <a:ea typeface="Arial"/>
                  <a:cs typeface="Arial"/>
                  <a:sym typeface="Arial"/>
                </a:rPr>
                <a:t>Kartu Jakarta Pintar Plus</a:t>
              </a:r>
              <a:endParaRPr sz="1200" b="1" i="1">
                <a:solidFill>
                  <a:schemeClr val="accent1"/>
                </a:solidFill>
                <a:latin typeface="Arial"/>
                <a:ea typeface="Arial"/>
                <a:cs typeface="Arial"/>
                <a:sym typeface="Arial"/>
              </a:endParaRPr>
            </a:p>
          </p:txBody>
        </p:sp>
      </p:grpSp>
      <p:grpSp>
        <p:nvGrpSpPr>
          <p:cNvPr id="180" name="Google Shape;180;p32"/>
          <p:cNvGrpSpPr/>
          <p:nvPr/>
        </p:nvGrpSpPr>
        <p:grpSpPr>
          <a:xfrm>
            <a:off x="1074136" y="3671938"/>
            <a:ext cx="3289526" cy="1661994"/>
            <a:chOff x="5889060" y="3872747"/>
            <a:chExt cx="2527679" cy="1661994"/>
          </a:xfrm>
        </p:grpSpPr>
        <p:sp>
          <p:nvSpPr>
            <p:cNvPr id="181" name="Google Shape;181;p32"/>
            <p:cNvSpPr txBox="1"/>
            <p:nvPr/>
          </p:nvSpPr>
          <p:spPr>
            <a:xfrm>
              <a:off x="5889060" y="4149746"/>
              <a:ext cx="2527679" cy="138499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400" i="1">
                  <a:solidFill>
                    <a:schemeClr val="lt1"/>
                  </a:solidFill>
                  <a:latin typeface="Times New Roman"/>
                  <a:ea typeface="Times New Roman"/>
                  <a:cs typeface="Times New Roman"/>
                  <a:sym typeface="Times New Roman"/>
                </a:rPr>
                <a:t>Website </a:t>
              </a:r>
              <a:r>
                <a:rPr lang="en-US" sz="1400">
                  <a:solidFill>
                    <a:schemeClr val="lt1"/>
                  </a:solidFill>
                  <a:latin typeface="Times New Roman"/>
                  <a:ea typeface="Times New Roman"/>
                  <a:cs typeface="Times New Roman"/>
                  <a:sym typeface="Times New Roman"/>
                </a:rPr>
                <a:t>adalah sebuah kumpulan dari halaman-halaman situs yang terangkum dalam sebuah alamat </a:t>
              </a:r>
              <a:r>
                <a:rPr lang="en-US" sz="1400" i="1">
                  <a:solidFill>
                    <a:schemeClr val="lt1"/>
                  </a:solidFill>
                  <a:latin typeface="Times New Roman"/>
                  <a:ea typeface="Times New Roman"/>
                  <a:cs typeface="Times New Roman"/>
                  <a:sym typeface="Times New Roman"/>
                </a:rPr>
                <a:t>web. Website </a:t>
              </a:r>
              <a:r>
                <a:rPr lang="en-US" sz="1400">
                  <a:solidFill>
                    <a:schemeClr val="lt1"/>
                  </a:solidFill>
                  <a:latin typeface="Times New Roman"/>
                  <a:ea typeface="Times New Roman"/>
                  <a:cs typeface="Times New Roman"/>
                  <a:sym typeface="Times New Roman"/>
                </a:rPr>
                <a:t>berisikan informasi baik berupa gambar, teks, animasi, suara, dan gabungan dari semuanya</a:t>
              </a:r>
              <a:endParaRPr sz="1400">
                <a:solidFill>
                  <a:schemeClr val="lt1"/>
                </a:solidFill>
                <a:latin typeface="Arial"/>
                <a:ea typeface="Arial"/>
                <a:cs typeface="Arial"/>
                <a:sym typeface="Arial"/>
              </a:endParaRPr>
            </a:p>
          </p:txBody>
        </p:sp>
        <p:sp>
          <p:nvSpPr>
            <p:cNvPr id="182" name="Google Shape;182;p32"/>
            <p:cNvSpPr txBox="1"/>
            <p:nvPr/>
          </p:nvSpPr>
          <p:spPr>
            <a:xfrm>
              <a:off x="5889060" y="3872747"/>
              <a:ext cx="2527679" cy="276999"/>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200" b="1" i="1">
                  <a:solidFill>
                    <a:schemeClr val="accent4"/>
                  </a:solidFill>
                  <a:latin typeface="Arial"/>
                  <a:ea typeface="Arial"/>
                  <a:cs typeface="Arial"/>
                  <a:sym typeface="Arial"/>
                </a:rPr>
                <a:t>Website</a:t>
              </a:r>
              <a:endParaRPr sz="1200" b="1" i="1">
                <a:solidFill>
                  <a:schemeClr val="accent4"/>
                </a:solidFill>
                <a:latin typeface="Arial"/>
                <a:ea typeface="Arial"/>
                <a:cs typeface="Arial"/>
                <a:sym typeface="Arial"/>
              </a:endParaRPr>
            </a:p>
          </p:txBody>
        </p:sp>
      </p:grpSp>
      <p:grpSp>
        <p:nvGrpSpPr>
          <p:cNvPr id="183" name="Google Shape;183;p32"/>
          <p:cNvGrpSpPr/>
          <p:nvPr/>
        </p:nvGrpSpPr>
        <p:grpSpPr>
          <a:xfrm>
            <a:off x="8098513" y="1742732"/>
            <a:ext cx="3182019" cy="1446550"/>
            <a:chOff x="5889060" y="3872747"/>
            <a:chExt cx="2527679" cy="1446550"/>
          </a:xfrm>
        </p:grpSpPr>
        <p:sp>
          <p:nvSpPr>
            <p:cNvPr id="184" name="Google Shape;184;p32"/>
            <p:cNvSpPr txBox="1"/>
            <p:nvPr/>
          </p:nvSpPr>
          <p:spPr>
            <a:xfrm>
              <a:off x="5889060" y="4149746"/>
              <a:ext cx="2527679" cy="116955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chemeClr val="lt1"/>
                  </a:solidFill>
                  <a:latin typeface="Times New Roman"/>
                  <a:ea typeface="Times New Roman"/>
                  <a:cs typeface="Times New Roman"/>
                  <a:sym typeface="Times New Roman"/>
                </a:rPr>
                <a:t>WebQual 4.0 adalah versi terbaru dari WebQual yaitu teknik pengukuran kualitas </a:t>
              </a:r>
              <a:r>
                <a:rPr lang="en-US" sz="1400" i="1">
                  <a:solidFill>
                    <a:schemeClr val="lt1"/>
                  </a:solidFill>
                  <a:latin typeface="Times New Roman"/>
                  <a:ea typeface="Times New Roman"/>
                  <a:cs typeface="Times New Roman"/>
                  <a:sym typeface="Times New Roman"/>
                </a:rPr>
                <a:t>website </a:t>
              </a:r>
              <a:r>
                <a:rPr lang="en-US" sz="1400">
                  <a:solidFill>
                    <a:schemeClr val="lt1"/>
                  </a:solidFill>
                  <a:latin typeface="Times New Roman"/>
                  <a:ea typeface="Times New Roman"/>
                  <a:cs typeface="Times New Roman"/>
                  <a:sym typeface="Times New Roman"/>
                </a:rPr>
                <a:t>berdasarkan pengalaman pengguna. Hingga saat ini WebQual telah mencapai versi 4.0</a:t>
              </a:r>
              <a:endParaRPr sz="1400">
                <a:solidFill>
                  <a:schemeClr val="lt1"/>
                </a:solidFill>
                <a:latin typeface="Arial"/>
                <a:ea typeface="Arial"/>
                <a:cs typeface="Arial"/>
                <a:sym typeface="Arial"/>
              </a:endParaRPr>
            </a:p>
          </p:txBody>
        </p:sp>
        <p:sp>
          <p:nvSpPr>
            <p:cNvPr id="185" name="Google Shape;185;p32"/>
            <p:cNvSpPr txBox="1"/>
            <p:nvPr/>
          </p:nvSpPr>
          <p:spPr>
            <a:xfrm>
              <a:off x="5889060" y="3872747"/>
              <a:ext cx="2527679"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chemeClr val="accent2"/>
                  </a:solidFill>
                  <a:latin typeface="Arial"/>
                  <a:ea typeface="Arial"/>
                  <a:cs typeface="Arial"/>
                  <a:sym typeface="Arial"/>
                </a:rPr>
                <a:t>WebQual 4.0</a:t>
              </a:r>
              <a:endParaRPr sz="1200" b="1">
                <a:solidFill>
                  <a:schemeClr val="accent2"/>
                </a:solidFill>
                <a:latin typeface="Arial"/>
                <a:ea typeface="Arial"/>
                <a:cs typeface="Arial"/>
                <a:sym typeface="Arial"/>
              </a:endParaRPr>
            </a:p>
          </p:txBody>
        </p:sp>
      </p:grpSp>
      <p:grpSp>
        <p:nvGrpSpPr>
          <p:cNvPr id="186" name="Google Shape;186;p32"/>
          <p:cNvGrpSpPr/>
          <p:nvPr/>
        </p:nvGrpSpPr>
        <p:grpSpPr>
          <a:xfrm>
            <a:off x="7785805" y="3177326"/>
            <a:ext cx="3206201" cy="3170099"/>
            <a:chOff x="5889060" y="3872747"/>
            <a:chExt cx="2527679" cy="3170099"/>
          </a:xfrm>
        </p:grpSpPr>
        <p:sp>
          <p:nvSpPr>
            <p:cNvPr id="187" name="Google Shape;187;p32"/>
            <p:cNvSpPr txBox="1"/>
            <p:nvPr/>
          </p:nvSpPr>
          <p:spPr>
            <a:xfrm>
              <a:off x="5889060" y="4149746"/>
              <a:ext cx="2527679" cy="2893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chemeClr val="lt1"/>
                  </a:solidFill>
                  <a:latin typeface="Times New Roman"/>
                  <a:ea typeface="Times New Roman"/>
                  <a:cs typeface="Times New Roman"/>
                  <a:sym typeface="Times New Roman"/>
                </a:rPr>
                <a:t>Pada tahun 2013, Pemerintah DKI Jakarta mulai meluncurkan program bantuan dana pendidikan bagi siswa yang berdomisili di Jakarta dan aktif sebagai siswa di Jakarta yang diberi nama Kartu Jakarta Pintar (KJP) dengan tujuan untuk dapat memberikan akses Pendidikan yang lebih tinggi kepada penduduk Jakarta hingga jenjang Sekolah Menengah Atas (SMA). Namun, seiring berjalannya waktu program bantuan dana ini mengalami evaluasi dan berganti nama menjadi Kartu Jakarta Pintar Plus (KJP Plus)</a:t>
              </a:r>
              <a:endParaRPr sz="1400">
                <a:solidFill>
                  <a:schemeClr val="lt1"/>
                </a:solidFill>
                <a:latin typeface="Arial"/>
                <a:ea typeface="Arial"/>
                <a:cs typeface="Arial"/>
                <a:sym typeface="Arial"/>
              </a:endParaRPr>
            </a:p>
          </p:txBody>
        </p:sp>
        <p:sp>
          <p:nvSpPr>
            <p:cNvPr id="188" name="Google Shape;188;p32"/>
            <p:cNvSpPr txBox="1"/>
            <p:nvPr/>
          </p:nvSpPr>
          <p:spPr>
            <a:xfrm>
              <a:off x="5889060" y="3872747"/>
              <a:ext cx="2527679"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chemeClr val="accent3"/>
                  </a:solidFill>
                  <a:latin typeface="Arial"/>
                  <a:ea typeface="Arial"/>
                  <a:cs typeface="Arial"/>
                  <a:sym typeface="Arial"/>
                </a:rPr>
                <a:t>Kartu Jakarta Pintar Plus</a:t>
              </a:r>
              <a:endParaRPr sz="1200" b="1">
                <a:solidFill>
                  <a:schemeClr val="accent3"/>
                </a:solidFill>
                <a:latin typeface="Arial"/>
                <a:ea typeface="Arial"/>
                <a:cs typeface="Arial"/>
                <a:sym typeface="Arial"/>
              </a:endParaRPr>
            </a:p>
          </p:txBody>
        </p:sp>
      </p:grpSp>
      <p:cxnSp>
        <p:nvCxnSpPr>
          <p:cNvPr id="189" name="Google Shape;189;p32"/>
          <p:cNvCxnSpPr/>
          <p:nvPr/>
        </p:nvCxnSpPr>
        <p:spPr>
          <a:xfrm rot="5400000" flipH="1">
            <a:off x="4536456" y="2945350"/>
            <a:ext cx="1675200" cy="1440000"/>
          </a:xfrm>
          <a:prstGeom prst="bentConnector3">
            <a:avLst>
              <a:gd name="adj1" fmla="val 55247"/>
            </a:avLst>
          </a:prstGeom>
          <a:noFill/>
          <a:ln w="50800" cap="flat" cmpd="sng">
            <a:solidFill>
              <a:schemeClr val="lt1"/>
            </a:solidFill>
            <a:prstDash val="solid"/>
            <a:miter lim="800000"/>
            <a:headEnd type="none" w="sm" len="sm"/>
            <a:tailEnd type="none" w="sm" len="sm"/>
          </a:ln>
        </p:spPr>
      </p:cxnSp>
      <p:cxnSp>
        <p:nvCxnSpPr>
          <p:cNvPr id="190" name="Google Shape;190;p32"/>
          <p:cNvCxnSpPr/>
          <p:nvPr/>
        </p:nvCxnSpPr>
        <p:spPr>
          <a:xfrm rot="10800000" flipH="1">
            <a:off x="6095382" y="2602803"/>
            <a:ext cx="1440000" cy="1044000"/>
          </a:xfrm>
          <a:prstGeom prst="bentConnector3">
            <a:avLst>
              <a:gd name="adj1" fmla="val 0"/>
            </a:avLst>
          </a:prstGeom>
          <a:noFill/>
          <a:ln w="50800" cap="flat" cmpd="sng">
            <a:solidFill>
              <a:schemeClr val="lt1"/>
            </a:solidFill>
            <a:prstDash val="solid"/>
            <a:miter lim="800000"/>
            <a:headEnd type="none" w="sm" len="sm"/>
            <a:tailEnd type="none" w="sm" len="sm"/>
          </a:ln>
        </p:spPr>
      </p:cxnSp>
      <p:sp>
        <p:nvSpPr>
          <p:cNvPr id="191" name="Google Shape;191;p32"/>
          <p:cNvSpPr txBox="1"/>
          <p:nvPr/>
        </p:nvSpPr>
        <p:spPr>
          <a:xfrm>
            <a:off x="4655735" y="3191285"/>
            <a:ext cx="494004"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lt1"/>
                </a:solidFill>
                <a:latin typeface="Arial"/>
                <a:ea typeface="Arial"/>
                <a:cs typeface="Arial"/>
                <a:sym typeface="Arial"/>
              </a:rPr>
              <a:t>03</a:t>
            </a:r>
            <a:endParaRPr sz="2000" b="1">
              <a:solidFill>
                <a:schemeClr val="lt1"/>
              </a:solidFill>
              <a:latin typeface="Arial"/>
              <a:ea typeface="Arial"/>
              <a:cs typeface="Arial"/>
              <a:sym typeface="Arial"/>
            </a:endParaRPr>
          </a:p>
        </p:txBody>
      </p:sp>
      <p:sp>
        <p:nvSpPr>
          <p:cNvPr id="192" name="Google Shape;192;p32"/>
          <p:cNvSpPr txBox="1"/>
          <p:nvPr/>
        </p:nvSpPr>
        <p:spPr>
          <a:xfrm>
            <a:off x="7024271" y="2655815"/>
            <a:ext cx="494004"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lt1"/>
                </a:solidFill>
                <a:latin typeface="Arial"/>
                <a:ea typeface="Arial"/>
                <a:cs typeface="Arial"/>
                <a:sym typeface="Arial"/>
              </a:rPr>
              <a:t>04</a:t>
            </a:r>
            <a:endParaRPr sz="2000" b="1">
              <a:solidFill>
                <a:schemeClr val="lt1"/>
              </a:solidFill>
              <a:latin typeface="Arial"/>
              <a:ea typeface="Arial"/>
              <a:cs typeface="Arial"/>
              <a:sym typeface="Arial"/>
            </a:endParaRPr>
          </a:p>
        </p:txBody>
      </p:sp>
      <p:sp>
        <p:nvSpPr>
          <p:cNvPr id="193" name="Google Shape;193;p32"/>
          <p:cNvSpPr txBox="1"/>
          <p:nvPr/>
        </p:nvSpPr>
        <p:spPr>
          <a:xfrm>
            <a:off x="6669253" y="4040341"/>
            <a:ext cx="494004"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lt1"/>
                </a:solidFill>
                <a:latin typeface="Arial"/>
                <a:ea typeface="Arial"/>
                <a:cs typeface="Arial"/>
                <a:sym typeface="Arial"/>
              </a:rPr>
              <a:t>02</a:t>
            </a:r>
            <a:endParaRPr sz="2000" b="1">
              <a:solidFill>
                <a:schemeClr val="lt1"/>
              </a:solidFill>
              <a:latin typeface="Arial"/>
              <a:ea typeface="Arial"/>
              <a:cs typeface="Arial"/>
              <a:sym typeface="Arial"/>
            </a:endParaRPr>
          </a:p>
        </p:txBody>
      </p:sp>
      <p:sp>
        <p:nvSpPr>
          <p:cNvPr id="194" name="Google Shape;194;p32"/>
          <p:cNvSpPr txBox="1"/>
          <p:nvPr/>
        </p:nvSpPr>
        <p:spPr>
          <a:xfrm>
            <a:off x="5015013" y="4484561"/>
            <a:ext cx="494004"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lt1"/>
                </a:solidFill>
                <a:latin typeface="Arial"/>
                <a:ea typeface="Arial"/>
                <a:cs typeface="Arial"/>
                <a:sym typeface="Arial"/>
              </a:rPr>
              <a:t>01</a:t>
            </a:r>
            <a:endParaRPr sz="2000" b="1">
              <a:solidFill>
                <a:schemeClr val="lt1"/>
              </a:solidFill>
              <a:latin typeface="Arial"/>
              <a:ea typeface="Arial"/>
              <a:cs typeface="Arial"/>
              <a:sym typeface="Arial"/>
            </a:endParaRPr>
          </a:p>
        </p:txBody>
      </p:sp>
      <p:sp>
        <p:nvSpPr>
          <p:cNvPr id="195" name="Google Shape;195;p32"/>
          <p:cNvSpPr/>
          <p:nvPr/>
        </p:nvSpPr>
        <p:spPr>
          <a:xfrm>
            <a:off x="6764750" y="3280426"/>
            <a:ext cx="810106" cy="810106"/>
          </a:xfrm>
          <a:prstGeom prst="ellipse">
            <a:avLst/>
          </a:prstGeom>
          <a:noFill/>
          <a:ln w="254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96" name="Google Shape;196;p32"/>
          <p:cNvSpPr/>
          <p:nvPr/>
        </p:nvSpPr>
        <p:spPr>
          <a:xfrm>
            <a:off x="4607892" y="3728550"/>
            <a:ext cx="810106" cy="810106"/>
          </a:xfrm>
          <a:prstGeom prst="ellipse">
            <a:avLst/>
          </a:prstGeom>
          <a:noFill/>
          <a:ln w="254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97" name="Google Shape;197;p32"/>
          <p:cNvSpPr/>
          <p:nvPr/>
        </p:nvSpPr>
        <p:spPr>
          <a:xfrm>
            <a:off x="4240206" y="2001864"/>
            <a:ext cx="810106" cy="810106"/>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198" name="Google Shape;198;p32"/>
          <p:cNvSpPr/>
          <p:nvPr/>
        </p:nvSpPr>
        <p:spPr>
          <a:xfrm>
            <a:off x="7125538" y="1799344"/>
            <a:ext cx="810106" cy="810106"/>
          </a:xfrm>
          <a:prstGeom prst="ellipse">
            <a:avLst/>
          </a:prstGeom>
          <a:noFill/>
          <a:ln w="254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grpSp>
        <p:nvGrpSpPr>
          <p:cNvPr id="199" name="Google Shape;199;p32"/>
          <p:cNvGrpSpPr/>
          <p:nvPr/>
        </p:nvGrpSpPr>
        <p:grpSpPr>
          <a:xfrm>
            <a:off x="5787709" y="5326704"/>
            <a:ext cx="620873" cy="976025"/>
            <a:chOff x="6163612" y="1966761"/>
            <a:chExt cx="2991257" cy="4702319"/>
          </a:xfrm>
        </p:grpSpPr>
        <p:sp>
          <p:nvSpPr>
            <p:cNvPr id="200" name="Google Shape;200;p32"/>
            <p:cNvSpPr/>
            <p:nvPr/>
          </p:nvSpPr>
          <p:spPr>
            <a:xfrm>
              <a:off x="6316187" y="2135206"/>
              <a:ext cx="2653352" cy="2896349"/>
            </a:xfrm>
            <a:custGeom>
              <a:avLst/>
              <a:gdLst/>
              <a:ahLst/>
              <a:cxnLst/>
              <a:rect l="l" t="t" r="r" b="b"/>
              <a:pathLst>
                <a:path w="2292818" h="2502797" extrusionOk="0">
                  <a:moveTo>
                    <a:pt x="1146409" y="0"/>
                  </a:moveTo>
                  <a:cubicBezTo>
                    <a:pt x="1779553" y="0"/>
                    <a:pt x="2292818" y="513265"/>
                    <a:pt x="2292818" y="1146409"/>
                  </a:cubicBezTo>
                  <a:cubicBezTo>
                    <a:pt x="2292818" y="1581696"/>
                    <a:pt x="2050220" y="1960321"/>
                    <a:pt x="1692856" y="2154453"/>
                  </a:cubicBezTo>
                  <a:lnTo>
                    <a:pt x="1686333" y="2157595"/>
                  </a:lnTo>
                  <a:lnTo>
                    <a:pt x="1625204" y="2502797"/>
                  </a:lnTo>
                  <a:lnTo>
                    <a:pt x="690116" y="2502797"/>
                  </a:lnTo>
                  <a:lnTo>
                    <a:pt x="631086" y="2169446"/>
                  </a:lnTo>
                  <a:lnTo>
                    <a:pt x="599963" y="2154453"/>
                  </a:lnTo>
                  <a:cubicBezTo>
                    <a:pt x="242598" y="1960321"/>
                    <a:pt x="0" y="1581696"/>
                    <a:pt x="0" y="1146409"/>
                  </a:cubicBezTo>
                  <a:cubicBezTo>
                    <a:pt x="0" y="513265"/>
                    <a:pt x="513265" y="0"/>
                    <a:pt x="114640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01" name="Google Shape;201;p32"/>
            <p:cNvSpPr/>
            <p:nvPr/>
          </p:nvSpPr>
          <p:spPr>
            <a:xfrm>
              <a:off x="6163612" y="1966761"/>
              <a:ext cx="2991257" cy="4702319"/>
            </a:xfrm>
            <a:custGeom>
              <a:avLst/>
              <a:gdLst/>
              <a:ahLst/>
              <a:cxnLst/>
              <a:rect l="l" t="t" r="r" b="b"/>
              <a:pathLst>
                <a:path w="2991257" h="4702319" extrusionOk="0">
                  <a:moveTo>
                    <a:pt x="951056" y="4310393"/>
                  </a:moveTo>
                  <a:lnTo>
                    <a:pt x="2052826" y="4310393"/>
                  </a:lnTo>
                  <a:lnTo>
                    <a:pt x="2052826" y="4506356"/>
                  </a:lnTo>
                  <a:cubicBezTo>
                    <a:pt x="2052826" y="4614583"/>
                    <a:pt x="1806188" y="4702319"/>
                    <a:pt x="1501941" y="4702319"/>
                  </a:cubicBezTo>
                  <a:cubicBezTo>
                    <a:pt x="1197696" y="4702319"/>
                    <a:pt x="951056" y="4614583"/>
                    <a:pt x="951056" y="4506356"/>
                  </a:cubicBezTo>
                  <a:close/>
                  <a:moveTo>
                    <a:pt x="953472" y="3978828"/>
                  </a:moveTo>
                  <a:lnTo>
                    <a:pt x="2050412" y="3978828"/>
                  </a:lnTo>
                  <a:cubicBezTo>
                    <a:pt x="2107063" y="3978828"/>
                    <a:pt x="2152988" y="4023754"/>
                    <a:pt x="2152988" y="4079172"/>
                  </a:cubicBezTo>
                  <a:lnTo>
                    <a:pt x="2152988" y="4123466"/>
                  </a:lnTo>
                  <a:cubicBezTo>
                    <a:pt x="2152988" y="4178882"/>
                    <a:pt x="2107063" y="4223810"/>
                    <a:pt x="2050412" y="4223810"/>
                  </a:cubicBezTo>
                  <a:lnTo>
                    <a:pt x="953472" y="4223810"/>
                  </a:lnTo>
                  <a:cubicBezTo>
                    <a:pt x="896821" y="4223810"/>
                    <a:pt x="850896" y="4178882"/>
                    <a:pt x="850896" y="4123466"/>
                  </a:cubicBezTo>
                  <a:lnTo>
                    <a:pt x="850896" y="4079172"/>
                  </a:lnTo>
                  <a:cubicBezTo>
                    <a:pt x="850896" y="4023754"/>
                    <a:pt x="896821" y="3978828"/>
                    <a:pt x="953472" y="3978828"/>
                  </a:cubicBezTo>
                  <a:close/>
                  <a:moveTo>
                    <a:pt x="903390" y="3647264"/>
                  </a:moveTo>
                  <a:lnTo>
                    <a:pt x="2100491" y="3647264"/>
                  </a:lnTo>
                  <a:cubicBezTo>
                    <a:pt x="2157143" y="3647264"/>
                    <a:pt x="2203068" y="3692189"/>
                    <a:pt x="2203068" y="3747607"/>
                  </a:cubicBezTo>
                  <a:lnTo>
                    <a:pt x="2203068" y="3791900"/>
                  </a:lnTo>
                  <a:cubicBezTo>
                    <a:pt x="2203068" y="3847318"/>
                    <a:pt x="2157143" y="3892244"/>
                    <a:pt x="2100491" y="3892244"/>
                  </a:cubicBezTo>
                  <a:lnTo>
                    <a:pt x="903390" y="3892244"/>
                  </a:lnTo>
                  <a:cubicBezTo>
                    <a:pt x="846740" y="3892244"/>
                    <a:pt x="800815" y="3847318"/>
                    <a:pt x="800815" y="3791900"/>
                  </a:cubicBezTo>
                  <a:lnTo>
                    <a:pt x="800815" y="3747607"/>
                  </a:lnTo>
                  <a:cubicBezTo>
                    <a:pt x="800815" y="3692189"/>
                    <a:pt x="846740" y="3647264"/>
                    <a:pt x="903390" y="3647264"/>
                  </a:cubicBezTo>
                  <a:close/>
                  <a:moveTo>
                    <a:pt x="853310" y="3315698"/>
                  </a:moveTo>
                  <a:lnTo>
                    <a:pt x="2150572" y="3315698"/>
                  </a:lnTo>
                  <a:cubicBezTo>
                    <a:pt x="2207223" y="3315698"/>
                    <a:pt x="2253147" y="3360624"/>
                    <a:pt x="2253147" y="3416042"/>
                  </a:cubicBezTo>
                  <a:lnTo>
                    <a:pt x="2253147" y="3460336"/>
                  </a:lnTo>
                  <a:cubicBezTo>
                    <a:pt x="2253147" y="3515753"/>
                    <a:pt x="2207223" y="3560680"/>
                    <a:pt x="2150572" y="3560680"/>
                  </a:cubicBezTo>
                  <a:lnTo>
                    <a:pt x="853310" y="3560680"/>
                  </a:lnTo>
                  <a:cubicBezTo>
                    <a:pt x="796658" y="3560680"/>
                    <a:pt x="750733" y="3515753"/>
                    <a:pt x="750733" y="3460336"/>
                  </a:cubicBezTo>
                  <a:lnTo>
                    <a:pt x="750733" y="3416042"/>
                  </a:lnTo>
                  <a:cubicBezTo>
                    <a:pt x="750733" y="3360624"/>
                    <a:pt x="796658" y="3315698"/>
                    <a:pt x="853310" y="3315698"/>
                  </a:cubicBezTo>
                  <a:close/>
                  <a:moveTo>
                    <a:pt x="1386722" y="1558904"/>
                  </a:moveTo>
                  <a:cubicBezTo>
                    <a:pt x="1356097" y="1590701"/>
                    <a:pt x="1313897" y="1609721"/>
                    <a:pt x="1267488" y="1609721"/>
                  </a:cubicBezTo>
                  <a:cubicBezTo>
                    <a:pt x="1229461" y="1609721"/>
                    <a:pt x="1194258" y="1596950"/>
                    <a:pt x="1167563" y="1572653"/>
                  </a:cubicBezTo>
                  <a:lnTo>
                    <a:pt x="1400707" y="3012633"/>
                  </a:lnTo>
                  <a:lnTo>
                    <a:pt x="1492336" y="3011914"/>
                  </a:lnTo>
                  <a:lnTo>
                    <a:pt x="1492336" y="3011864"/>
                  </a:lnTo>
                  <a:lnTo>
                    <a:pt x="1495631" y="3011889"/>
                  </a:lnTo>
                  <a:lnTo>
                    <a:pt x="1498923" y="3011864"/>
                  </a:lnTo>
                  <a:lnTo>
                    <a:pt x="1498923" y="3011914"/>
                  </a:lnTo>
                  <a:lnTo>
                    <a:pt x="1589466" y="3012625"/>
                  </a:lnTo>
                  <a:lnTo>
                    <a:pt x="1819775" y="1590148"/>
                  </a:lnTo>
                  <a:cubicBezTo>
                    <a:pt x="1797467" y="1603167"/>
                    <a:pt x="1771670" y="1609721"/>
                    <a:pt x="1744424" y="1609721"/>
                  </a:cubicBezTo>
                  <a:cubicBezTo>
                    <a:pt x="1698015" y="1609721"/>
                    <a:pt x="1655815" y="1590701"/>
                    <a:pt x="1625191" y="1558904"/>
                  </a:cubicBezTo>
                  <a:cubicBezTo>
                    <a:pt x="1594564" y="1590701"/>
                    <a:pt x="1552364" y="1609721"/>
                    <a:pt x="1505957" y="1609721"/>
                  </a:cubicBezTo>
                  <a:cubicBezTo>
                    <a:pt x="1459548" y="1609721"/>
                    <a:pt x="1417348" y="1590701"/>
                    <a:pt x="1386722" y="1558904"/>
                  </a:cubicBezTo>
                  <a:close/>
                  <a:moveTo>
                    <a:pt x="1492336" y="296022"/>
                  </a:moveTo>
                  <a:cubicBezTo>
                    <a:pt x="819777" y="296795"/>
                    <a:pt x="274831" y="830410"/>
                    <a:pt x="274831" y="1488534"/>
                  </a:cubicBezTo>
                  <a:cubicBezTo>
                    <a:pt x="274831" y="1934058"/>
                    <a:pt x="599874" y="2373770"/>
                    <a:pt x="855798" y="2574654"/>
                  </a:cubicBezTo>
                  <a:cubicBezTo>
                    <a:pt x="972489" y="2706724"/>
                    <a:pt x="963238" y="2709431"/>
                    <a:pt x="1010657" y="2878465"/>
                  </a:cubicBezTo>
                  <a:cubicBezTo>
                    <a:pt x="1029549" y="2996988"/>
                    <a:pt x="991277" y="3008834"/>
                    <a:pt x="1099844" y="3014995"/>
                  </a:cubicBezTo>
                  <a:lnTo>
                    <a:pt x="1178890" y="3014374"/>
                  </a:lnTo>
                  <a:lnTo>
                    <a:pt x="912952" y="1371837"/>
                  </a:lnTo>
                  <a:cubicBezTo>
                    <a:pt x="903639" y="1314321"/>
                    <a:pt x="943753" y="1260311"/>
                    <a:pt x="1002548" y="1251201"/>
                  </a:cubicBezTo>
                  <a:lnTo>
                    <a:pt x="1006296" y="1250621"/>
                  </a:lnTo>
                  <a:cubicBezTo>
                    <a:pt x="1059733" y="1242341"/>
                    <a:pt x="1110210" y="1274002"/>
                    <a:pt x="1124040" y="1323612"/>
                  </a:cubicBezTo>
                  <a:cubicBezTo>
                    <a:pt x="1152654" y="1271953"/>
                    <a:pt x="1206429" y="1239026"/>
                    <a:pt x="1267488" y="1239026"/>
                  </a:cubicBezTo>
                  <a:cubicBezTo>
                    <a:pt x="1313897" y="1239026"/>
                    <a:pt x="1356097" y="1258048"/>
                    <a:pt x="1386722" y="1289845"/>
                  </a:cubicBezTo>
                  <a:cubicBezTo>
                    <a:pt x="1417348" y="1258048"/>
                    <a:pt x="1459548" y="1239026"/>
                    <a:pt x="1505957" y="1239026"/>
                  </a:cubicBezTo>
                  <a:cubicBezTo>
                    <a:pt x="1552364" y="1239026"/>
                    <a:pt x="1594564" y="1258048"/>
                    <a:pt x="1625191" y="1289845"/>
                  </a:cubicBezTo>
                  <a:cubicBezTo>
                    <a:pt x="1655815" y="1258048"/>
                    <a:pt x="1698015" y="1239026"/>
                    <a:pt x="1744424" y="1239026"/>
                  </a:cubicBezTo>
                  <a:cubicBezTo>
                    <a:pt x="1795987" y="1239026"/>
                    <a:pt x="1842359" y="1262509"/>
                    <a:pt x="1873330" y="1300835"/>
                  </a:cubicBezTo>
                  <a:cubicBezTo>
                    <a:pt x="1892646" y="1260564"/>
                    <a:pt x="1937643" y="1236578"/>
                    <a:pt x="1984961" y="1243910"/>
                  </a:cubicBezTo>
                  <a:lnTo>
                    <a:pt x="1988709" y="1244491"/>
                  </a:lnTo>
                  <a:cubicBezTo>
                    <a:pt x="2047506" y="1253600"/>
                    <a:pt x="2087618" y="1307610"/>
                    <a:pt x="2078307" y="1365125"/>
                  </a:cubicBezTo>
                  <a:lnTo>
                    <a:pt x="1811283" y="3014366"/>
                  </a:lnTo>
                  <a:lnTo>
                    <a:pt x="1891413" y="3014995"/>
                  </a:lnTo>
                  <a:cubicBezTo>
                    <a:pt x="1999980" y="3008834"/>
                    <a:pt x="1961709" y="2996988"/>
                    <a:pt x="1980600" y="2878465"/>
                  </a:cubicBezTo>
                  <a:cubicBezTo>
                    <a:pt x="2028019" y="2709431"/>
                    <a:pt x="2018769" y="2706724"/>
                    <a:pt x="2135459" y="2574654"/>
                  </a:cubicBezTo>
                  <a:cubicBezTo>
                    <a:pt x="2391383" y="2373770"/>
                    <a:pt x="2716427" y="1934058"/>
                    <a:pt x="2716427" y="1488534"/>
                  </a:cubicBezTo>
                  <a:cubicBezTo>
                    <a:pt x="2716427" y="830410"/>
                    <a:pt x="2171481" y="296795"/>
                    <a:pt x="1498923" y="296022"/>
                  </a:cubicBezTo>
                  <a:lnTo>
                    <a:pt x="1498923" y="296319"/>
                  </a:lnTo>
                  <a:lnTo>
                    <a:pt x="1495631" y="296070"/>
                  </a:lnTo>
                  <a:lnTo>
                    <a:pt x="1492336" y="296319"/>
                  </a:lnTo>
                  <a:close/>
                  <a:moveTo>
                    <a:pt x="1492826" y="0"/>
                  </a:moveTo>
                  <a:lnTo>
                    <a:pt x="1495631" y="211"/>
                  </a:lnTo>
                  <a:lnTo>
                    <a:pt x="1498432" y="0"/>
                  </a:lnTo>
                  <a:cubicBezTo>
                    <a:pt x="2322897" y="0"/>
                    <a:pt x="2991257" y="653819"/>
                    <a:pt x="2991257" y="1460348"/>
                  </a:cubicBezTo>
                  <a:cubicBezTo>
                    <a:pt x="2991257" y="2006129"/>
                    <a:pt x="2592903" y="2544781"/>
                    <a:pt x="2279478" y="2790647"/>
                  </a:cubicBezTo>
                  <a:cubicBezTo>
                    <a:pt x="2186103" y="2895884"/>
                    <a:pt x="2227311" y="2951181"/>
                    <a:pt x="2207246" y="3088369"/>
                  </a:cubicBezTo>
                  <a:cubicBezTo>
                    <a:pt x="2155081" y="3194275"/>
                    <a:pt x="2108422" y="3228140"/>
                    <a:pt x="2016213" y="3228140"/>
                  </a:cubicBezTo>
                  <a:lnTo>
                    <a:pt x="1495631" y="3226317"/>
                  </a:lnTo>
                  <a:lnTo>
                    <a:pt x="975044" y="3228140"/>
                  </a:lnTo>
                  <a:cubicBezTo>
                    <a:pt x="882838" y="3228140"/>
                    <a:pt x="836177" y="3194275"/>
                    <a:pt x="784011" y="3088369"/>
                  </a:cubicBezTo>
                  <a:cubicBezTo>
                    <a:pt x="763946" y="2951181"/>
                    <a:pt x="805155" y="2895884"/>
                    <a:pt x="711780" y="2790647"/>
                  </a:cubicBezTo>
                  <a:cubicBezTo>
                    <a:pt x="398354" y="2544781"/>
                    <a:pt x="0" y="2006129"/>
                    <a:pt x="0" y="1460348"/>
                  </a:cubicBezTo>
                  <a:cubicBezTo>
                    <a:pt x="0" y="653819"/>
                    <a:pt x="668362" y="0"/>
                    <a:pt x="149282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pic>
        <p:nvPicPr>
          <p:cNvPr id="202" name="Google Shape;202;p32"/>
          <p:cNvPicPr preferRelativeResize="0"/>
          <p:nvPr/>
        </p:nvPicPr>
        <p:blipFill rotWithShape="1">
          <a:blip r:embed="rId3">
            <a:alphaModFix/>
          </a:blip>
          <a:srcRect/>
          <a:stretch/>
        </p:blipFill>
        <p:spPr>
          <a:xfrm>
            <a:off x="184030" y="246642"/>
            <a:ext cx="841581" cy="841581"/>
          </a:xfrm>
          <a:prstGeom prst="rect">
            <a:avLst/>
          </a:prstGeom>
          <a:noFill/>
          <a:ln>
            <a:noFill/>
          </a:ln>
        </p:spPr>
      </p:pic>
      <p:sp>
        <p:nvSpPr>
          <p:cNvPr id="203" name="Google Shape;203;p32"/>
          <p:cNvSpPr/>
          <p:nvPr/>
        </p:nvSpPr>
        <p:spPr>
          <a:xfrm>
            <a:off x="2421924" y="225737"/>
            <a:ext cx="3978317" cy="418087"/>
          </a:xfrm>
          <a:prstGeom prst="rect">
            <a:avLst/>
          </a:prstGeom>
          <a:solidFill>
            <a:schemeClr val="accent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lt1"/>
                </a:solidFill>
                <a:latin typeface="Times New Roman"/>
                <a:ea typeface="Times New Roman"/>
                <a:cs typeface="Times New Roman"/>
                <a:sym typeface="Times New Roman"/>
              </a:rPr>
              <a:t>BAB II</a:t>
            </a:r>
            <a:endParaRPr/>
          </a:p>
          <a:p>
            <a:pPr marL="0" marR="0" lvl="0" indent="0" algn="ctr" rtl="0">
              <a:spcBef>
                <a:spcPts val="0"/>
              </a:spcBef>
              <a:spcAft>
                <a:spcPts val="0"/>
              </a:spcAft>
              <a:buNone/>
            </a:pPr>
            <a:r>
              <a:rPr lang="en-US" sz="3200" b="1">
                <a:solidFill>
                  <a:schemeClr val="lt1"/>
                </a:solidFill>
                <a:latin typeface="Times New Roman"/>
                <a:ea typeface="Times New Roman"/>
                <a:cs typeface="Times New Roman"/>
                <a:sym typeface="Times New Roman"/>
              </a:rPr>
              <a:t>LANDASAN TEORI</a:t>
            </a:r>
            <a:endParaRPr sz="3200" b="1">
              <a:solidFill>
                <a:schemeClr val="lt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9"/>
                                        </p:tgtEl>
                                        <p:attrNameLst>
                                          <p:attrName>style.visibility</p:attrName>
                                        </p:attrNameLst>
                                      </p:cBhvr>
                                      <p:to>
                                        <p:strVal val="visible"/>
                                      </p:to>
                                    </p:set>
                                    <p:animEffect transition="in" filter="fade">
                                      <p:cBhvr>
                                        <p:cTn id="7" dur="1000"/>
                                        <p:tgtEl>
                                          <p:spTgt spid="19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6"/>
                                        </p:tgtEl>
                                        <p:attrNameLst>
                                          <p:attrName>style.visibility</p:attrName>
                                        </p:attrNameLst>
                                      </p:cBhvr>
                                      <p:to>
                                        <p:strVal val="visible"/>
                                      </p:to>
                                    </p:set>
                                    <p:animEffect transition="in" filter="fade">
                                      <p:cBhvr>
                                        <p:cTn id="12" dur="1000"/>
                                        <p:tgtEl>
                                          <p:spTgt spid="17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94"/>
                                        </p:tgtEl>
                                        <p:attrNameLst>
                                          <p:attrName>style.visibility</p:attrName>
                                        </p:attrNameLst>
                                      </p:cBhvr>
                                      <p:to>
                                        <p:strVal val="visible"/>
                                      </p:to>
                                    </p:set>
                                    <p:anim calcmode="lin" valueType="num">
                                      <p:cBhvr additive="base">
                                        <p:cTn id="17" dur="500"/>
                                        <p:tgtEl>
                                          <p:spTgt spid="194"/>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6"/>
                                        </p:tgtEl>
                                        <p:attrNameLst>
                                          <p:attrName>style.visibility</p:attrName>
                                        </p:attrNameLst>
                                      </p:cBhvr>
                                      <p:to>
                                        <p:strVal val="visible"/>
                                      </p:to>
                                    </p:set>
                                    <p:animEffect transition="in" filter="fade">
                                      <p:cBhvr>
                                        <p:cTn id="22" dur="1000"/>
                                        <p:tgtEl>
                                          <p:spTgt spid="196"/>
                                        </p:tgtEl>
                                      </p:cBhvr>
                                    </p:animEffect>
                                  </p:childTnLst>
                                </p:cTn>
                              </p:par>
                              <p:par>
                                <p:cTn id="23" presetID="10" presetClass="entr" presetSubtype="0" fill="hold" nodeType="withEffect">
                                  <p:stCondLst>
                                    <p:cond delay="0"/>
                                  </p:stCondLst>
                                  <p:childTnLst>
                                    <p:set>
                                      <p:cBhvr>
                                        <p:cTn id="24" dur="1" fill="hold">
                                          <p:stCondLst>
                                            <p:cond delay="0"/>
                                          </p:stCondLst>
                                        </p:cTn>
                                        <p:tgtEl>
                                          <p:spTgt spid="180"/>
                                        </p:tgtEl>
                                        <p:attrNameLst>
                                          <p:attrName>style.visibility</p:attrName>
                                        </p:attrNameLst>
                                      </p:cBhvr>
                                      <p:to>
                                        <p:strVal val="visible"/>
                                      </p:to>
                                    </p:set>
                                    <p:animEffect transition="in" filter="fade">
                                      <p:cBhvr>
                                        <p:cTn id="25" dur="1000"/>
                                        <p:tgtEl>
                                          <p:spTgt spid="18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75"/>
                                        </p:tgtEl>
                                        <p:attrNameLst>
                                          <p:attrName>style.visibility</p:attrName>
                                        </p:attrNameLst>
                                      </p:cBhvr>
                                      <p:to>
                                        <p:strVal val="visible"/>
                                      </p:to>
                                    </p:set>
                                    <p:animEffect transition="in" filter="fade">
                                      <p:cBhvr>
                                        <p:cTn id="30" dur="1000"/>
                                        <p:tgtEl>
                                          <p:spTgt spid="17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93"/>
                                        </p:tgtEl>
                                        <p:attrNameLst>
                                          <p:attrName>style.visibility</p:attrName>
                                        </p:attrNameLst>
                                      </p:cBhvr>
                                      <p:to>
                                        <p:strVal val="visible"/>
                                      </p:to>
                                    </p:set>
                                    <p:animEffect transition="in" filter="fade">
                                      <p:cBhvr>
                                        <p:cTn id="35" dur="1000"/>
                                        <p:tgtEl>
                                          <p:spTgt spid="19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95"/>
                                        </p:tgtEl>
                                        <p:attrNameLst>
                                          <p:attrName>style.visibility</p:attrName>
                                        </p:attrNameLst>
                                      </p:cBhvr>
                                      <p:to>
                                        <p:strVal val="visible"/>
                                      </p:to>
                                    </p:set>
                                    <p:animEffect transition="in" filter="fade">
                                      <p:cBhvr>
                                        <p:cTn id="40" dur="1000"/>
                                        <p:tgtEl>
                                          <p:spTgt spid="195"/>
                                        </p:tgtEl>
                                      </p:cBhvr>
                                    </p:animEffect>
                                  </p:childTnLst>
                                </p:cTn>
                              </p:par>
                              <p:par>
                                <p:cTn id="41" presetID="10" presetClass="entr" presetSubtype="0" fill="hold" nodeType="withEffect">
                                  <p:stCondLst>
                                    <p:cond delay="0"/>
                                  </p:stCondLst>
                                  <p:childTnLst>
                                    <p:set>
                                      <p:cBhvr>
                                        <p:cTn id="42" dur="1" fill="hold">
                                          <p:stCondLst>
                                            <p:cond delay="0"/>
                                          </p:stCondLst>
                                        </p:cTn>
                                        <p:tgtEl>
                                          <p:spTgt spid="186"/>
                                        </p:tgtEl>
                                        <p:attrNameLst>
                                          <p:attrName>style.visibility</p:attrName>
                                        </p:attrNameLst>
                                      </p:cBhvr>
                                      <p:to>
                                        <p:strVal val="visible"/>
                                      </p:to>
                                    </p:set>
                                    <p:animEffect transition="in" filter="fade">
                                      <p:cBhvr>
                                        <p:cTn id="43" dur="1000"/>
                                        <p:tgtEl>
                                          <p:spTgt spid="18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89"/>
                                        </p:tgtEl>
                                        <p:attrNameLst>
                                          <p:attrName>style.visibility</p:attrName>
                                        </p:attrNameLst>
                                      </p:cBhvr>
                                      <p:to>
                                        <p:strVal val="visible"/>
                                      </p:to>
                                    </p:set>
                                    <p:animEffect transition="in" filter="fade">
                                      <p:cBhvr>
                                        <p:cTn id="48" dur="1000"/>
                                        <p:tgtEl>
                                          <p:spTgt spid="18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91"/>
                                        </p:tgtEl>
                                        <p:attrNameLst>
                                          <p:attrName>style.visibility</p:attrName>
                                        </p:attrNameLst>
                                      </p:cBhvr>
                                      <p:to>
                                        <p:strVal val="visible"/>
                                      </p:to>
                                    </p:set>
                                    <p:animEffect transition="in" filter="fade">
                                      <p:cBhvr>
                                        <p:cTn id="53" dur="1000"/>
                                        <p:tgtEl>
                                          <p:spTgt spid="19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97"/>
                                        </p:tgtEl>
                                        <p:attrNameLst>
                                          <p:attrName>style.visibility</p:attrName>
                                        </p:attrNameLst>
                                      </p:cBhvr>
                                      <p:to>
                                        <p:strVal val="visible"/>
                                      </p:to>
                                    </p:set>
                                    <p:animEffect transition="in" filter="fade">
                                      <p:cBhvr>
                                        <p:cTn id="58" dur="1000"/>
                                        <p:tgtEl>
                                          <p:spTgt spid="197"/>
                                        </p:tgtEl>
                                      </p:cBhvr>
                                    </p:animEffect>
                                  </p:childTnLst>
                                </p:cTn>
                              </p:par>
                              <p:par>
                                <p:cTn id="59" presetID="10" presetClass="entr" presetSubtype="0" fill="hold" nodeType="withEffect">
                                  <p:stCondLst>
                                    <p:cond delay="0"/>
                                  </p:stCondLst>
                                  <p:childTnLst>
                                    <p:set>
                                      <p:cBhvr>
                                        <p:cTn id="60" dur="1" fill="hold">
                                          <p:stCondLst>
                                            <p:cond delay="0"/>
                                          </p:stCondLst>
                                        </p:cTn>
                                        <p:tgtEl>
                                          <p:spTgt spid="177"/>
                                        </p:tgtEl>
                                        <p:attrNameLst>
                                          <p:attrName>style.visibility</p:attrName>
                                        </p:attrNameLst>
                                      </p:cBhvr>
                                      <p:to>
                                        <p:strVal val="visible"/>
                                      </p:to>
                                    </p:set>
                                    <p:animEffect transition="in" filter="fade">
                                      <p:cBhvr>
                                        <p:cTn id="61" dur="1000"/>
                                        <p:tgtEl>
                                          <p:spTgt spid="17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90"/>
                                        </p:tgtEl>
                                        <p:attrNameLst>
                                          <p:attrName>style.visibility</p:attrName>
                                        </p:attrNameLst>
                                      </p:cBhvr>
                                      <p:to>
                                        <p:strVal val="visible"/>
                                      </p:to>
                                    </p:set>
                                    <p:animEffect transition="in" filter="fade">
                                      <p:cBhvr>
                                        <p:cTn id="66" dur="1000"/>
                                        <p:tgtEl>
                                          <p:spTgt spid="19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92"/>
                                        </p:tgtEl>
                                        <p:attrNameLst>
                                          <p:attrName>style.visibility</p:attrName>
                                        </p:attrNameLst>
                                      </p:cBhvr>
                                      <p:to>
                                        <p:strVal val="visible"/>
                                      </p:to>
                                    </p:set>
                                    <p:animEffect transition="in" filter="fade">
                                      <p:cBhvr>
                                        <p:cTn id="71" dur="1000"/>
                                        <p:tgtEl>
                                          <p:spTgt spid="19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98"/>
                                        </p:tgtEl>
                                        <p:attrNameLst>
                                          <p:attrName>style.visibility</p:attrName>
                                        </p:attrNameLst>
                                      </p:cBhvr>
                                      <p:to>
                                        <p:strVal val="visible"/>
                                      </p:to>
                                    </p:set>
                                    <p:animEffect transition="in" filter="fade">
                                      <p:cBhvr>
                                        <p:cTn id="76" dur="1000"/>
                                        <p:tgtEl>
                                          <p:spTgt spid="198"/>
                                        </p:tgtEl>
                                      </p:cBhvr>
                                    </p:animEffect>
                                  </p:childTnLst>
                                </p:cTn>
                              </p:par>
                              <p:par>
                                <p:cTn id="77" presetID="10" presetClass="entr" presetSubtype="0" fill="hold" nodeType="withEffect">
                                  <p:stCondLst>
                                    <p:cond delay="0"/>
                                  </p:stCondLst>
                                  <p:childTnLst>
                                    <p:set>
                                      <p:cBhvr>
                                        <p:cTn id="78" dur="1" fill="hold">
                                          <p:stCondLst>
                                            <p:cond delay="0"/>
                                          </p:stCondLst>
                                        </p:cTn>
                                        <p:tgtEl>
                                          <p:spTgt spid="183"/>
                                        </p:tgtEl>
                                        <p:attrNameLst>
                                          <p:attrName>style.visibility</p:attrName>
                                        </p:attrNameLst>
                                      </p:cBhvr>
                                      <p:to>
                                        <p:strVal val="visible"/>
                                      </p:to>
                                    </p:set>
                                    <p:animEffect transition="in" filter="fade">
                                      <p:cBhvr>
                                        <p:cTn id="79" dur="100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cxnSp>
        <p:nvCxnSpPr>
          <p:cNvPr id="208" name="Google Shape;208;p33"/>
          <p:cNvCxnSpPr/>
          <p:nvPr/>
        </p:nvCxnSpPr>
        <p:spPr>
          <a:xfrm rot="10800000" flipH="1">
            <a:off x="6089805" y="4095248"/>
            <a:ext cx="1080000" cy="888000"/>
          </a:xfrm>
          <a:prstGeom prst="bentConnector3">
            <a:avLst>
              <a:gd name="adj1" fmla="val 0"/>
            </a:avLst>
          </a:prstGeom>
          <a:noFill/>
          <a:ln w="50800" cap="flat" cmpd="sng">
            <a:solidFill>
              <a:schemeClr val="lt1"/>
            </a:solidFill>
            <a:prstDash val="solid"/>
            <a:miter lim="800000"/>
            <a:headEnd type="none" w="sm" len="sm"/>
            <a:tailEnd type="none" w="sm" len="sm"/>
          </a:ln>
        </p:spPr>
      </p:cxnSp>
      <p:cxnSp>
        <p:nvCxnSpPr>
          <p:cNvPr id="209" name="Google Shape;209;p33"/>
          <p:cNvCxnSpPr/>
          <p:nvPr/>
        </p:nvCxnSpPr>
        <p:spPr>
          <a:xfrm rot="10800000">
            <a:off x="5012944" y="4539054"/>
            <a:ext cx="1080000" cy="895200"/>
          </a:xfrm>
          <a:prstGeom prst="bentConnector3">
            <a:avLst>
              <a:gd name="adj1" fmla="val 0"/>
            </a:avLst>
          </a:prstGeom>
          <a:noFill/>
          <a:ln w="50800" cap="flat" cmpd="sng">
            <a:solidFill>
              <a:schemeClr val="lt1"/>
            </a:solidFill>
            <a:prstDash val="solid"/>
            <a:miter lim="800000"/>
            <a:headEnd type="none" w="sm" len="sm"/>
            <a:tailEnd type="none" w="sm" len="sm"/>
          </a:ln>
        </p:spPr>
      </p:cxnSp>
      <p:grpSp>
        <p:nvGrpSpPr>
          <p:cNvPr id="210" name="Google Shape;210;p33"/>
          <p:cNvGrpSpPr/>
          <p:nvPr/>
        </p:nvGrpSpPr>
        <p:grpSpPr>
          <a:xfrm>
            <a:off x="901667" y="1939023"/>
            <a:ext cx="3175671" cy="1661994"/>
            <a:chOff x="5889060" y="3872747"/>
            <a:chExt cx="2527679" cy="1661994"/>
          </a:xfrm>
        </p:grpSpPr>
        <p:sp>
          <p:nvSpPr>
            <p:cNvPr id="211" name="Google Shape;211;p33"/>
            <p:cNvSpPr txBox="1"/>
            <p:nvPr/>
          </p:nvSpPr>
          <p:spPr>
            <a:xfrm>
              <a:off x="5889060" y="4149746"/>
              <a:ext cx="2527679" cy="138499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400" i="1">
                  <a:solidFill>
                    <a:schemeClr val="lt1"/>
                  </a:solidFill>
                  <a:latin typeface="Times New Roman"/>
                  <a:ea typeface="Times New Roman"/>
                  <a:cs typeface="Times New Roman"/>
                  <a:sym typeface="Times New Roman"/>
                </a:rPr>
                <a:t>Smart Partial Least Square </a:t>
              </a:r>
              <a:r>
                <a:rPr lang="en-US" sz="1400">
                  <a:solidFill>
                    <a:schemeClr val="lt1"/>
                  </a:solidFill>
                  <a:latin typeface="Times New Roman"/>
                  <a:ea typeface="Times New Roman"/>
                  <a:cs typeface="Times New Roman"/>
                  <a:sym typeface="Times New Roman"/>
                </a:rPr>
                <a:t>(SmartPLS) adalah </a:t>
              </a:r>
              <a:r>
                <a:rPr lang="en-US" sz="1400" i="1">
                  <a:solidFill>
                    <a:schemeClr val="lt1"/>
                  </a:solidFill>
                  <a:latin typeface="Times New Roman"/>
                  <a:ea typeface="Times New Roman"/>
                  <a:cs typeface="Times New Roman"/>
                  <a:sym typeface="Times New Roman"/>
                </a:rPr>
                <a:t>software </a:t>
              </a:r>
              <a:r>
                <a:rPr lang="en-US" sz="1400">
                  <a:solidFill>
                    <a:schemeClr val="lt1"/>
                  </a:solidFill>
                  <a:latin typeface="Times New Roman"/>
                  <a:ea typeface="Times New Roman"/>
                  <a:cs typeface="Times New Roman"/>
                  <a:sym typeface="Times New Roman"/>
                </a:rPr>
                <a:t>dengan tampilan pengguna grafis untuk persamaan dari </a:t>
              </a:r>
              <a:r>
                <a:rPr lang="en-US" sz="1400" i="1">
                  <a:solidFill>
                    <a:schemeClr val="lt1"/>
                  </a:solidFill>
                  <a:latin typeface="Times New Roman"/>
                  <a:ea typeface="Times New Roman"/>
                  <a:cs typeface="Times New Roman"/>
                  <a:sym typeface="Times New Roman"/>
                </a:rPr>
                <a:t>Structural Equation Model </a:t>
              </a:r>
              <a:r>
                <a:rPr lang="en-US" sz="1400">
                  <a:solidFill>
                    <a:schemeClr val="lt1"/>
                  </a:solidFill>
                  <a:latin typeface="Times New Roman"/>
                  <a:ea typeface="Times New Roman"/>
                  <a:cs typeface="Times New Roman"/>
                  <a:sym typeface="Times New Roman"/>
                </a:rPr>
                <a:t>(SEM) dengan menggunakan metode pemodelan jalur </a:t>
              </a:r>
              <a:r>
                <a:rPr lang="en-US" sz="1400" i="1">
                  <a:solidFill>
                    <a:schemeClr val="lt1"/>
                  </a:solidFill>
                  <a:latin typeface="Times New Roman"/>
                  <a:ea typeface="Times New Roman"/>
                  <a:cs typeface="Times New Roman"/>
                  <a:sym typeface="Times New Roman"/>
                </a:rPr>
                <a:t>Partial Least Square </a:t>
              </a:r>
              <a:r>
                <a:rPr lang="en-US" sz="1400">
                  <a:solidFill>
                    <a:schemeClr val="lt1"/>
                  </a:solidFill>
                  <a:latin typeface="Times New Roman"/>
                  <a:ea typeface="Times New Roman"/>
                  <a:cs typeface="Times New Roman"/>
                  <a:sym typeface="Times New Roman"/>
                </a:rPr>
                <a:t>(PLS)</a:t>
              </a:r>
              <a:endParaRPr sz="1400">
                <a:solidFill>
                  <a:schemeClr val="lt1"/>
                </a:solidFill>
                <a:latin typeface="Arial"/>
                <a:ea typeface="Arial"/>
                <a:cs typeface="Arial"/>
                <a:sym typeface="Arial"/>
              </a:endParaRPr>
            </a:p>
          </p:txBody>
        </p:sp>
        <p:sp>
          <p:nvSpPr>
            <p:cNvPr id="212" name="Google Shape;212;p33"/>
            <p:cNvSpPr txBox="1"/>
            <p:nvPr/>
          </p:nvSpPr>
          <p:spPr>
            <a:xfrm>
              <a:off x="5889060" y="3872747"/>
              <a:ext cx="2527679" cy="276999"/>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200" b="1" i="1">
                  <a:solidFill>
                    <a:schemeClr val="accent1"/>
                  </a:solidFill>
                  <a:latin typeface="Arial"/>
                  <a:ea typeface="Arial"/>
                  <a:cs typeface="Arial"/>
                  <a:sym typeface="Arial"/>
                </a:rPr>
                <a:t>SmartPLS</a:t>
              </a:r>
              <a:endParaRPr sz="1200" b="1" i="1">
                <a:solidFill>
                  <a:schemeClr val="accent1"/>
                </a:solidFill>
                <a:latin typeface="Arial"/>
                <a:ea typeface="Arial"/>
                <a:cs typeface="Arial"/>
                <a:sym typeface="Arial"/>
              </a:endParaRPr>
            </a:p>
          </p:txBody>
        </p:sp>
      </p:grpSp>
      <p:grpSp>
        <p:nvGrpSpPr>
          <p:cNvPr id="213" name="Google Shape;213;p33"/>
          <p:cNvGrpSpPr/>
          <p:nvPr/>
        </p:nvGrpSpPr>
        <p:grpSpPr>
          <a:xfrm>
            <a:off x="1074136" y="3671938"/>
            <a:ext cx="3289526" cy="1231106"/>
            <a:chOff x="5889060" y="3872747"/>
            <a:chExt cx="2527679" cy="1231106"/>
          </a:xfrm>
        </p:grpSpPr>
        <p:sp>
          <p:nvSpPr>
            <p:cNvPr id="214" name="Google Shape;214;p33"/>
            <p:cNvSpPr txBox="1"/>
            <p:nvPr/>
          </p:nvSpPr>
          <p:spPr>
            <a:xfrm>
              <a:off x="5889060" y="4149746"/>
              <a:ext cx="2527679" cy="954107"/>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400" i="1">
                  <a:solidFill>
                    <a:schemeClr val="lt1"/>
                  </a:solidFill>
                  <a:latin typeface="Times New Roman"/>
                  <a:ea typeface="Times New Roman"/>
                  <a:cs typeface="Times New Roman"/>
                  <a:sym typeface="Times New Roman"/>
                </a:rPr>
                <a:t>Statistical Product and Service Solutions </a:t>
              </a:r>
              <a:r>
                <a:rPr lang="en-US" sz="1400">
                  <a:solidFill>
                    <a:schemeClr val="lt1"/>
                  </a:solidFill>
                  <a:latin typeface="Times New Roman"/>
                  <a:ea typeface="Times New Roman"/>
                  <a:cs typeface="Times New Roman"/>
                  <a:sym typeface="Times New Roman"/>
                </a:rPr>
                <a:t>(SPSS) adalah salah satu aplikasi yang paling banyak digunakan untuk analisis statistik dalam ilmu sosial</a:t>
              </a:r>
              <a:endParaRPr sz="1400">
                <a:solidFill>
                  <a:schemeClr val="lt1"/>
                </a:solidFill>
                <a:latin typeface="Arial"/>
                <a:ea typeface="Arial"/>
                <a:cs typeface="Arial"/>
                <a:sym typeface="Arial"/>
              </a:endParaRPr>
            </a:p>
          </p:txBody>
        </p:sp>
        <p:sp>
          <p:nvSpPr>
            <p:cNvPr id="215" name="Google Shape;215;p33"/>
            <p:cNvSpPr txBox="1"/>
            <p:nvPr/>
          </p:nvSpPr>
          <p:spPr>
            <a:xfrm>
              <a:off x="5889060" y="3872747"/>
              <a:ext cx="2527679" cy="52322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400" b="1" i="1">
                  <a:solidFill>
                    <a:schemeClr val="accent1"/>
                  </a:solidFill>
                  <a:latin typeface="Times New Roman"/>
                  <a:ea typeface="Times New Roman"/>
                  <a:cs typeface="Times New Roman"/>
                  <a:sym typeface="Times New Roman"/>
                </a:rPr>
                <a:t>Statistical Product and Service Solutions</a:t>
              </a:r>
              <a:endParaRPr sz="1400" b="1" i="1">
                <a:solidFill>
                  <a:schemeClr val="accent1"/>
                </a:solidFill>
                <a:latin typeface="Times New Roman"/>
                <a:ea typeface="Times New Roman"/>
                <a:cs typeface="Times New Roman"/>
                <a:sym typeface="Times New Roman"/>
              </a:endParaRPr>
            </a:p>
            <a:p>
              <a:pPr marL="0" marR="0" lvl="0" indent="0" algn="r" rtl="0">
                <a:spcBef>
                  <a:spcPts val="0"/>
                </a:spcBef>
                <a:spcAft>
                  <a:spcPts val="0"/>
                </a:spcAft>
                <a:buNone/>
              </a:pPr>
              <a:endParaRPr sz="1400" b="1" i="1">
                <a:solidFill>
                  <a:schemeClr val="accent1"/>
                </a:solidFill>
                <a:latin typeface="Arial"/>
                <a:ea typeface="Arial"/>
                <a:cs typeface="Arial"/>
                <a:sym typeface="Arial"/>
              </a:endParaRPr>
            </a:p>
          </p:txBody>
        </p:sp>
      </p:grpSp>
      <p:grpSp>
        <p:nvGrpSpPr>
          <p:cNvPr id="216" name="Google Shape;216;p33"/>
          <p:cNvGrpSpPr/>
          <p:nvPr/>
        </p:nvGrpSpPr>
        <p:grpSpPr>
          <a:xfrm>
            <a:off x="8112100" y="1515332"/>
            <a:ext cx="3182019" cy="1661994"/>
            <a:chOff x="5889060" y="3872747"/>
            <a:chExt cx="2527679" cy="1661994"/>
          </a:xfrm>
        </p:grpSpPr>
        <p:sp>
          <p:nvSpPr>
            <p:cNvPr id="217" name="Google Shape;217;p33"/>
            <p:cNvSpPr txBox="1"/>
            <p:nvPr/>
          </p:nvSpPr>
          <p:spPr>
            <a:xfrm>
              <a:off x="5889060" y="4149746"/>
              <a:ext cx="2527679" cy="138499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chemeClr val="lt1"/>
                  </a:solidFill>
                  <a:latin typeface="Times New Roman"/>
                  <a:ea typeface="Times New Roman"/>
                  <a:cs typeface="Times New Roman"/>
                  <a:sym typeface="Times New Roman"/>
                </a:rPr>
                <a:t>Tata Kelola Teknologi Informasi atau yang sering disebut TKTI dapat diartikan sebagai aktivitas yang menetapkan hak pengambilan keputusan dan kerangka kerja yang dapat dipertanggungjawabkan (</a:t>
              </a:r>
              <a:r>
                <a:rPr lang="en-US" sz="1400" i="1">
                  <a:solidFill>
                    <a:schemeClr val="lt1"/>
                  </a:solidFill>
                  <a:latin typeface="Times New Roman"/>
                  <a:ea typeface="Times New Roman"/>
                  <a:cs typeface="Times New Roman"/>
                  <a:sym typeface="Times New Roman"/>
                </a:rPr>
                <a:t>accountability framework). </a:t>
              </a:r>
              <a:endParaRPr sz="1400">
                <a:solidFill>
                  <a:schemeClr val="lt1"/>
                </a:solidFill>
                <a:latin typeface="Arial"/>
                <a:ea typeface="Arial"/>
                <a:cs typeface="Arial"/>
                <a:sym typeface="Arial"/>
              </a:endParaRPr>
            </a:p>
          </p:txBody>
        </p:sp>
        <p:sp>
          <p:nvSpPr>
            <p:cNvPr id="218" name="Google Shape;218;p33"/>
            <p:cNvSpPr txBox="1"/>
            <p:nvPr/>
          </p:nvSpPr>
          <p:spPr>
            <a:xfrm>
              <a:off x="5889060" y="3872747"/>
              <a:ext cx="2527679"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accent1"/>
                  </a:solidFill>
                  <a:latin typeface="Times New Roman"/>
                  <a:ea typeface="Times New Roman"/>
                  <a:cs typeface="Times New Roman"/>
                  <a:sym typeface="Times New Roman"/>
                </a:rPr>
                <a:t>Tata Kelola Teknologi Informasi</a:t>
              </a:r>
              <a:endParaRPr sz="1200" b="1">
                <a:solidFill>
                  <a:schemeClr val="accent1"/>
                </a:solidFill>
                <a:latin typeface="Arial"/>
                <a:ea typeface="Arial"/>
                <a:cs typeface="Arial"/>
                <a:sym typeface="Arial"/>
              </a:endParaRPr>
            </a:p>
          </p:txBody>
        </p:sp>
      </p:grpSp>
      <p:grpSp>
        <p:nvGrpSpPr>
          <p:cNvPr id="219" name="Google Shape;219;p33"/>
          <p:cNvGrpSpPr/>
          <p:nvPr/>
        </p:nvGrpSpPr>
        <p:grpSpPr>
          <a:xfrm>
            <a:off x="7785805" y="3177326"/>
            <a:ext cx="3206201" cy="2495465"/>
            <a:chOff x="5889060" y="3872747"/>
            <a:chExt cx="2527679" cy="2495465"/>
          </a:xfrm>
        </p:grpSpPr>
        <p:sp>
          <p:nvSpPr>
            <p:cNvPr id="220" name="Google Shape;220;p33"/>
            <p:cNvSpPr txBox="1"/>
            <p:nvPr/>
          </p:nvSpPr>
          <p:spPr>
            <a:xfrm>
              <a:off x="5889060" y="4336887"/>
              <a:ext cx="2527679" cy="20313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i="1">
                  <a:solidFill>
                    <a:schemeClr val="lt1"/>
                  </a:solidFill>
                  <a:latin typeface="Times New Roman"/>
                  <a:ea typeface="Times New Roman"/>
                  <a:cs typeface="Times New Roman"/>
                  <a:sym typeface="Times New Roman"/>
                </a:rPr>
                <a:t>Partial Least Square </a:t>
              </a:r>
              <a:r>
                <a:rPr lang="en-US" sz="1400">
                  <a:solidFill>
                    <a:schemeClr val="lt1"/>
                  </a:solidFill>
                  <a:latin typeface="Times New Roman"/>
                  <a:ea typeface="Times New Roman"/>
                  <a:cs typeface="Times New Roman"/>
                  <a:sym typeface="Times New Roman"/>
                </a:rPr>
                <a:t>(PLS) adalah analisis yang dilakukan dalam penelitian dengan menggunakan persamaan </a:t>
              </a:r>
              <a:r>
                <a:rPr lang="en-US" sz="1400" i="1">
                  <a:solidFill>
                    <a:schemeClr val="lt1"/>
                  </a:solidFill>
                  <a:latin typeface="Times New Roman"/>
                  <a:ea typeface="Times New Roman"/>
                  <a:cs typeface="Times New Roman"/>
                  <a:sym typeface="Times New Roman"/>
                </a:rPr>
                <a:t>Structural Equation Model </a:t>
              </a:r>
              <a:r>
                <a:rPr lang="en-US" sz="1400">
                  <a:solidFill>
                    <a:schemeClr val="lt1"/>
                  </a:solidFill>
                  <a:latin typeface="Times New Roman"/>
                  <a:ea typeface="Times New Roman"/>
                  <a:cs typeface="Times New Roman"/>
                  <a:sym typeface="Times New Roman"/>
                </a:rPr>
                <a:t>(SEM). </a:t>
              </a:r>
              <a:r>
                <a:rPr lang="en-US" sz="1400" i="1">
                  <a:solidFill>
                    <a:schemeClr val="lt1"/>
                  </a:solidFill>
                  <a:latin typeface="Times New Roman"/>
                  <a:ea typeface="Times New Roman"/>
                  <a:cs typeface="Times New Roman"/>
                  <a:sym typeface="Times New Roman"/>
                </a:rPr>
                <a:t>Structural Equation Model </a:t>
              </a:r>
              <a:r>
                <a:rPr lang="en-US" sz="1400">
                  <a:solidFill>
                    <a:schemeClr val="lt1"/>
                  </a:solidFill>
                  <a:latin typeface="Times New Roman"/>
                  <a:ea typeface="Times New Roman"/>
                  <a:cs typeface="Times New Roman"/>
                  <a:sym typeface="Times New Roman"/>
                </a:rPr>
                <a:t>(SEM) adalah suatu metode statistik yang digunakan untuk memeriksa variabel yang menyebabkan dan mempengaruhi pernyataan tertentu</a:t>
              </a:r>
              <a:endParaRPr sz="1400">
                <a:solidFill>
                  <a:schemeClr val="lt1"/>
                </a:solidFill>
                <a:latin typeface="Arial"/>
                <a:ea typeface="Arial"/>
                <a:cs typeface="Arial"/>
                <a:sym typeface="Arial"/>
              </a:endParaRPr>
            </a:p>
          </p:txBody>
        </p:sp>
        <p:sp>
          <p:nvSpPr>
            <p:cNvPr id="221" name="Google Shape;221;p33"/>
            <p:cNvSpPr txBox="1"/>
            <p:nvPr/>
          </p:nvSpPr>
          <p:spPr>
            <a:xfrm>
              <a:off x="5889060" y="3872747"/>
              <a:ext cx="2527679"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i="1">
                  <a:solidFill>
                    <a:schemeClr val="accent1"/>
                  </a:solidFill>
                  <a:latin typeface="Times New Roman"/>
                  <a:ea typeface="Times New Roman"/>
                  <a:cs typeface="Times New Roman"/>
                  <a:sym typeface="Times New Roman"/>
                </a:rPr>
                <a:t>Partial Least Square Structural Equation Model </a:t>
              </a:r>
              <a:endParaRPr sz="1400" b="1">
                <a:solidFill>
                  <a:schemeClr val="accent1"/>
                </a:solidFill>
                <a:latin typeface="Arial"/>
                <a:ea typeface="Arial"/>
                <a:cs typeface="Arial"/>
                <a:sym typeface="Arial"/>
              </a:endParaRPr>
            </a:p>
          </p:txBody>
        </p:sp>
      </p:grpSp>
      <p:cxnSp>
        <p:nvCxnSpPr>
          <p:cNvPr id="222" name="Google Shape;222;p33"/>
          <p:cNvCxnSpPr/>
          <p:nvPr/>
        </p:nvCxnSpPr>
        <p:spPr>
          <a:xfrm rot="5400000" flipH="1">
            <a:off x="4536456" y="2945350"/>
            <a:ext cx="1675200" cy="1440000"/>
          </a:xfrm>
          <a:prstGeom prst="bentConnector3">
            <a:avLst>
              <a:gd name="adj1" fmla="val 55247"/>
            </a:avLst>
          </a:prstGeom>
          <a:noFill/>
          <a:ln w="50800" cap="flat" cmpd="sng">
            <a:solidFill>
              <a:schemeClr val="lt1"/>
            </a:solidFill>
            <a:prstDash val="solid"/>
            <a:miter lim="800000"/>
            <a:headEnd type="none" w="sm" len="sm"/>
            <a:tailEnd type="none" w="sm" len="sm"/>
          </a:ln>
        </p:spPr>
      </p:cxnSp>
      <p:cxnSp>
        <p:nvCxnSpPr>
          <p:cNvPr id="223" name="Google Shape;223;p33"/>
          <p:cNvCxnSpPr/>
          <p:nvPr/>
        </p:nvCxnSpPr>
        <p:spPr>
          <a:xfrm rot="10800000" flipH="1">
            <a:off x="6095382" y="2602803"/>
            <a:ext cx="1440000" cy="1044000"/>
          </a:xfrm>
          <a:prstGeom prst="bentConnector3">
            <a:avLst>
              <a:gd name="adj1" fmla="val 0"/>
            </a:avLst>
          </a:prstGeom>
          <a:noFill/>
          <a:ln w="50800" cap="flat" cmpd="sng">
            <a:solidFill>
              <a:schemeClr val="lt1"/>
            </a:solidFill>
            <a:prstDash val="solid"/>
            <a:miter lim="800000"/>
            <a:headEnd type="none" w="sm" len="sm"/>
            <a:tailEnd type="none" w="sm" len="sm"/>
          </a:ln>
        </p:spPr>
      </p:cxnSp>
      <p:sp>
        <p:nvSpPr>
          <p:cNvPr id="224" name="Google Shape;224;p33"/>
          <p:cNvSpPr txBox="1"/>
          <p:nvPr/>
        </p:nvSpPr>
        <p:spPr>
          <a:xfrm>
            <a:off x="4655735" y="3191285"/>
            <a:ext cx="494004"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lt1"/>
                </a:solidFill>
                <a:latin typeface="Arial"/>
                <a:ea typeface="Arial"/>
                <a:cs typeface="Arial"/>
                <a:sym typeface="Arial"/>
              </a:rPr>
              <a:t>07</a:t>
            </a:r>
            <a:endParaRPr sz="2000" b="1">
              <a:solidFill>
                <a:schemeClr val="lt1"/>
              </a:solidFill>
              <a:latin typeface="Arial"/>
              <a:ea typeface="Arial"/>
              <a:cs typeface="Arial"/>
              <a:sym typeface="Arial"/>
            </a:endParaRPr>
          </a:p>
        </p:txBody>
      </p:sp>
      <p:sp>
        <p:nvSpPr>
          <p:cNvPr id="225" name="Google Shape;225;p33"/>
          <p:cNvSpPr txBox="1"/>
          <p:nvPr/>
        </p:nvSpPr>
        <p:spPr>
          <a:xfrm>
            <a:off x="7024271" y="2655815"/>
            <a:ext cx="494004"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lt1"/>
                </a:solidFill>
                <a:latin typeface="Arial"/>
                <a:ea typeface="Arial"/>
                <a:cs typeface="Arial"/>
                <a:sym typeface="Arial"/>
              </a:rPr>
              <a:t>08</a:t>
            </a:r>
            <a:endParaRPr sz="2000" b="1">
              <a:solidFill>
                <a:schemeClr val="lt1"/>
              </a:solidFill>
              <a:latin typeface="Arial"/>
              <a:ea typeface="Arial"/>
              <a:cs typeface="Arial"/>
              <a:sym typeface="Arial"/>
            </a:endParaRPr>
          </a:p>
        </p:txBody>
      </p:sp>
      <p:sp>
        <p:nvSpPr>
          <p:cNvPr id="226" name="Google Shape;226;p33"/>
          <p:cNvSpPr txBox="1"/>
          <p:nvPr/>
        </p:nvSpPr>
        <p:spPr>
          <a:xfrm>
            <a:off x="6669253" y="4040341"/>
            <a:ext cx="494004"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lt1"/>
                </a:solidFill>
                <a:latin typeface="Arial"/>
                <a:ea typeface="Arial"/>
                <a:cs typeface="Arial"/>
                <a:sym typeface="Arial"/>
              </a:rPr>
              <a:t>06</a:t>
            </a:r>
            <a:endParaRPr sz="2000" b="1">
              <a:solidFill>
                <a:schemeClr val="lt1"/>
              </a:solidFill>
              <a:latin typeface="Arial"/>
              <a:ea typeface="Arial"/>
              <a:cs typeface="Arial"/>
              <a:sym typeface="Arial"/>
            </a:endParaRPr>
          </a:p>
        </p:txBody>
      </p:sp>
      <p:sp>
        <p:nvSpPr>
          <p:cNvPr id="227" name="Google Shape;227;p33"/>
          <p:cNvSpPr txBox="1"/>
          <p:nvPr/>
        </p:nvSpPr>
        <p:spPr>
          <a:xfrm>
            <a:off x="5015013" y="4484561"/>
            <a:ext cx="494004"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lt1"/>
                </a:solidFill>
                <a:latin typeface="Arial"/>
                <a:ea typeface="Arial"/>
                <a:cs typeface="Arial"/>
                <a:sym typeface="Arial"/>
              </a:rPr>
              <a:t>05</a:t>
            </a:r>
            <a:endParaRPr sz="2000" b="1">
              <a:solidFill>
                <a:schemeClr val="lt1"/>
              </a:solidFill>
              <a:latin typeface="Arial"/>
              <a:ea typeface="Arial"/>
              <a:cs typeface="Arial"/>
              <a:sym typeface="Arial"/>
            </a:endParaRPr>
          </a:p>
        </p:txBody>
      </p:sp>
      <p:sp>
        <p:nvSpPr>
          <p:cNvPr id="228" name="Google Shape;228;p33"/>
          <p:cNvSpPr/>
          <p:nvPr/>
        </p:nvSpPr>
        <p:spPr>
          <a:xfrm>
            <a:off x="6764750" y="3280426"/>
            <a:ext cx="810106" cy="810106"/>
          </a:xfrm>
          <a:prstGeom prst="ellipse">
            <a:avLst/>
          </a:prstGeom>
          <a:noFill/>
          <a:ln w="254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29" name="Google Shape;229;p33"/>
          <p:cNvSpPr/>
          <p:nvPr/>
        </p:nvSpPr>
        <p:spPr>
          <a:xfrm>
            <a:off x="4607892" y="3728550"/>
            <a:ext cx="810106" cy="810106"/>
          </a:xfrm>
          <a:prstGeom prst="ellipse">
            <a:avLst/>
          </a:prstGeom>
          <a:noFill/>
          <a:ln w="254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30" name="Google Shape;230;p33"/>
          <p:cNvSpPr/>
          <p:nvPr/>
        </p:nvSpPr>
        <p:spPr>
          <a:xfrm>
            <a:off x="4240206" y="2001864"/>
            <a:ext cx="810106" cy="810106"/>
          </a:xfrm>
          <a:prstGeom prst="ellipse">
            <a:avLst/>
          </a:prstGeom>
          <a:no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31" name="Google Shape;231;p33"/>
          <p:cNvSpPr/>
          <p:nvPr/>
        </p:nvSpPr>
        <p:spPr>
          <a:xfrm>
            <a:off x="7125538" y="1799344"/>
            <a:ext cx="810106" cy="810106"/>
          </a:xfrm>
          <a:prstGeom prst="ellipse">
            <a:avLst/>
          </a:prstGeom>
          <a:noFill/>
          <a:ln w="254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grpSp>
        <p:nvGrpSpPr>
          <p:cNvPr id="232" name="Google Shape;232;p33"/>
          <p:cNvGrpSpPr/>
          <p:nvPr/>
        </p:nvGrpSpPr>
        <p:grpSpPr>
          <a:xfrm>
            <a:off x="5787709" y="5326704"/>
            <a:ext cx="620873" cy="976025"/>
            <a:chOff x="6163612" y="1966761"/>
            <a:chExt cx="2991257" cy="4702319"/>
          </a:xfrm>
        </p:grpSpPr>
        <p:sp>
          <p:nvSpPr>
            <p:cNvPr id="233" name="Google Shape;233;p33"/>
            <p:cNvSpPr/>
            <p:nvPr/>
          </p:nvSpPr>
          <p:spPr>
            <a:xfrm>
              <a:off x="6316187" y="2135206"/>
              <a:ext cx="2653352" cy="2896349"/>
            </a:xfrm>
            <a:custGeom>
              <a:avLst/>
              <a:gdLst/>
              <a:ahLst/>
              <a:cxnLst/>
              <a:rect l="l" t="t" r="r" b="b"/>
              <a:pathLst>
                <a:path w="2292818" h="2502797" extrusionOk="0">
                  <a:moveTo>
                    <a:pt x="1146409" y="0"/>
                  </a:moveTo>
                  <a:cubicBezTo>
                    <a:pt x="1779553" y="0"/>
                    <a:pt x="2292818" y="513265"/>
                    <a:pt x="2292818" y="1146409"/>
                  </a:cubicBezTo>
                  <a:cubicBezTo>
                    <a:pt x="2292818" y="1581696"/>
                    <a:pt x="2050220" y="1960321"/>
                    <a:pt x="1692856" y="2154453"/>
                  </a:cubicBezTo>
                  <a:lnTo>
                    <a:pt x="1686333" y="2157595"/>
                  </a:lnTo>
                  <a:lnTo>
                    <a:pt x="1625204" y="2502797"/>
                  </a:lnTo>
                  <a:lnTo>
                    <a:pt x="690116" y="2502797"/>
                  </a:lnTo>
                  <a:lnTo>
                    <a:pt x="631086" y="2169446"/>
                  </a:lnTo>
                  <a:lnTo>
                    <a:pt x="599963" y="2154453"/>
                  </a:lnTo>
                  <a:cubicBezTo>
                    <a:pt x="242598" y="1960321"/>
                    <a:pt x="0" y="1581696"/>
                    <a:pt x="0" y="1146409"/>
                  </a:cubicBezTo>
                  <a:cubicBezTo>
                    <a:pt x="0" y="513265"/>
                    <a:pt x="513265" y="0"/>
                    <a:pt x="1146409"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sp>
          <p:nvSpPr>
            <p:cNvPr id="234" name="Google Shape;234;p33"/>
            <p:cNvSpPr/>
            <p:nvPr/>
          </p:nvSpPr>
          <p:spPr>
            <a:xfrm>
              <a:off x="6163612" y="1966761"/>
              <a:ext cx="2991257" cy="4702319"/>
            </a:xfrm>
            <a:custGeom>
              <a:avLst/>
              <a:gdLst/>
              <a:ahLst/>
              <a:cxnLst/>
              <a:rect l="l" t="t" r="r" b="b"/>
              <a:pathLst>
                <a:path w="2991257" h="4702319" extrusionOk="0">
                  <a:moveTo>
                    <a:pt x="951056" y="4310393"/>
                  </a:moveTo>
                  <a:lnTo>
                    <a:pt x="2052826" y="4310393"/>
                  </a:lnTo>
                  <a:lnTo>
                    <a:pt x="2052826" y="4506356"/>
                  </a:lnTo>
                  <a:cubicBezTo>
                    <a:pt x="2052826" y="4614583"/>
                    <a:pt x="1806188" y="4702319"/>
                    <a:pt x="1501941" y="4702319"/>
                  </a:cubicBezTo>
                  <a:cubicBezTo>
                    <a:pt x="1197696" y="4702319"/>
                    <a:pt x="951056" y="4614583"/>
                    <a:pt x="951056" y="4506356"/>
                  </a:cubicBezTo>
                  <a:close/>
                  <a:moveTo>
                    <a:pt x="953472" y="3978828"/>
                  </a:moveTo>
                  <a:lnTo>
                    <a:pt x="2050412" y="3978828"/>
                  </a:lnTo>
                  <a:cubicBezTo>
                    <a:pt x="2107063" y="3978828"/>
                    <a:pt x="2152988" y="4023754"/>
                    <a:pt x="2152988" y="4079172"/>
                  </a:cubicBezTo>
                  <a:lnTo>
                    <a:pt x="2152988" y="4123466"/>
                  </a:lnTo>
                  <a:cubicBezTo>
                    <a:pt x="2152988" y="4178882"/>
                    <a:pt x="2107063" y="4223810"/>
                    <a:pt x="2050412" y="4223810"/>
                  </a:cubicBezTo>
                  <a:lnTo>
                    <a:pt x="953472" y="4223810"/>
                  </a:lnTo>
                  <a:cubicBezTo>
                    <a:pt x="896821" y="4223810"/>
                    <a:pt x="850896" y="4178882"/>
                    <a:pt x="850896" y="4123466"/>
                  </a:cubicBezTo>
                  <a:lnTo>
                    <a:pt x="850896" y="4079172"/>
                  </a:lnTo>
                  <a:cubicBezTo>
                    <a:pt x="850896" y="4023754"/>
                    <a:pt x="896821" y="3978828"/>
                    <a:pt x="953472" y="3978828"/>
                  </a:cubicBezTo>
                  <a:close/>
                  <a:moveTo>
                    <a:pt x="903390" y="3647264"/>
                  </a:moveTo>
                  <a:lnTo>
                    <a:pt x="2100491" y="3647264"/>
                  </a:lnTo>
                  <a:cubicBezTo>
                    <a:pt x="2157143" y="3647264"/>
                    <a:pt x="2203068" y="3692189"/>
                    <a:pt x="2203068" y="3747607"/>
                  </a:cubicBezTo>
                  <a:lnTo>
                    <a:pt x="2203068" y="3791900"/>
                  </a:lnTo>
                  <a:cubicBezTo>
                    <a:pt x="2203068" y="3847318"/>
                    <a:pt x="2157143" y="3892244"/>
                    <a:pt x="2100491" y="3892244"/>
                  </a:cubicBezTo>
                  <a:lnTo>
                    <a:pt x="903390" y="3892244"/>
                  </a:lnTo>
                  <a:cubicBezTo>
                    <a:pt x="846740" y="3892244"/>
                    <a:pt x="800815" y="3847318"/>
                    <a:pt x="800815" y="3791900"/>
                  </a:cubicBezTo>
                  <a:lnTo>
                    <a:pt x="800815" y="3747607"/>
                  </a:lnTo>
                  <a:cubicBezTo>
                    <a:pt x="800815" y="3692189"/>
                    <a:pt x="846740" y="3647264"/>
                    <a:pt x="903390" y="3647264"/>
                  </a:cubicBezTo>
                  <a:close/>
                  <a:moveTo>
                    <a:pt x="853310" y="3315698"/>
                  </a:moveTo>
                  <a:lnTo>
                    <a:pt x="2150572" y="3315698"/>
                  </a:lnTo>
                  <a:cubicBezTo>
                    <a:pt x="2207223" y="3315698"/>
                    <a:pt x="2253147" y="3360624"/>
                    <a:pt x="2253147" y="3416042"/>
                  </a:cubicBezTo>
                  <a:lnTo>
                    <a:pt x="2253147" y="3460336"/>
                  </a:lnTo>
                  <a:cubicBezTo>
                    <a:pt x="2253147" y="3515753"/>
                    <a:pt x="2207223" y="3560680"/>
                    <a:pt x="2150572" y="3560680"/>
                  </a:cubicBezTo>
                  <a:lnTo>
                    <a:pt x="853310" y="3560680"/>
                  </a:lnTo>
                  <a:cubicBezTo>
                    <a:pt x="796658" y="3560680"/>
                    <a:pt x="750733" y="3515753"/>
                    <a:pt x="750733" y="3460336"/>
                  </a:cubicBezTo>
                  <a:lnTo>
                    <a:pt x="750733" y="3416042"/>
                  </a:lnTo>
                  <a:cubicBezTo>
                    <a:pt x="750733" y="3360624"/>
                    <a:pt x="796658" y="3315698"/>
                    <a:pt x="853310" y="3315698"/>
                  </a:cubicBezTo>
                  <a:close/>
                  <a:moveTo>
                    <a:pt x="1386722" y="1558904"/>
                  </a:moveTo>
                  <a:cubicBezTo>
                    <a:pt x="1356097" y="1590701"/>
                    <a:pt x="1313897" y="1609721"/>
                    <a:pt x="1267488" y="1609721"/>
                  </a:cubicBezTo>
                  <a:cubicBezTo>
                    <a:pt x="1229461" y="1609721"/>
                    <a:pt x="1194258" y="1596950"/>
                    <a:pt x="1167563" y="1572653"/>
                  </a:cubicBezTo>
                  <a:lnTo>
                    <a:pt x="1400707" y="3012633"/>
                  </a:lnTo>
                  <a:lnTo>
                    <a:pt x="1492336" y="3011914"/>
                  </a:lnTo>
                  <a:lnTo>
                    <a:pt x="1492336" y="3011864"/>
                  </a:lnTo>
                  <a:lnTo>
                    <a:pt x="1495631" y="3011889"/>
                  </a:lnTo>
                  <a:lnTo>
                    <a:pt x="1498923" y="3011864"/>
                  </a:lnTo>
                  <a:lnTo>
                    <a:pt x="1498923" y="3011914"/>
                  </a:lnTo>
                  <a:lnTo>
                    <a:pt x="1589466" y="3012625"/>
                  </a:lnTo>
                  <a:lnTo>
                    <a:pt x="1819775" y="1590148"/>
                  </a:lnTo>
                  <a:cubicBezTo>
                    <a:pt x="1797467" y="1603167"/>
                    <a:pt x="1771670" y="1609721"/>
                    <a:pt x="1744424" y="1609721"/>
                  </a:cubicBezTo>
                  <a:cubicBezTo>
                    <a:pt x="1698015" y="1609721"/>
                    <a:pt x="1655815" y="1590701"/>
                    <a:pt x="1625191" y="1558904"/>
                  </a:cubicBezTo>
                  <a:cubicBezTo>
                    <a:pt x="1594564" y="1590701"/>
                    <a:pt x="1552364" y="1609721"/>
                    <a:pt x="1505957" y="1609721"/>
                  </a:cubicBezTo>
                  <a:cubicBezTo>
                    <a:pt x="1459548" y="1609721"/>
                    <a:pt x="1417348" y="1590701"/>
                    <a:pt x="1386722" y="1558904"/>
                  </a:cubicBezTo>
                  <a:close/>
                  <a:moveTo>
                    <a:pt x="1492336" y="296022"/>
                  </a:moveTo>
                  <a:cubicBezTo>
                    <a:pt x="819777" y="296795"/>
                    <a:pt x="274831" y="830410"/>
                    <a:pt x="274831" y="1488534"/>
                  </a:cubicBezTo>
                  <a:cubicBezTo>
                    <a:pt x="274831" y="1934058"/>
                    <a:pt x="599874" y="2373770"/>
                    <a:pt x="855798" y="2574654"/>
                  </a:cubicBezTo>
                  <a:cubicBezTo>
                    <a:pt x="972489" y="2706724"/>
                    <a:pt x="963238" y="2709431"/>
                    <a:pt x="1010657" y="2878465"/>
                  </a:cubicBezTo>
                  <a:cubicBezTo>
                    <a:pt x="1029549" y="2996988"/>
                    <a:pt x="991277" y="3008834"/>
                    <a:pt x="1099844" y="3014995"/>
                  </a:cubicBezTo>
                  <a:lnTo>
                    <a:pt x="1178890" y="3014374"/>
                  </a:lnTo>
                  <a:lnTo>
                    <a:pt x="912952" y="1371837"/>
                  </a:lnTo>
                  <a:cubicBezTo>
                    <a:pt x="903639" y="1314321"/>
                    <a:pt x="943753" y="1260311"/>
                    <a:pt x="1002548" y="1251201"/>
                  </a:cubicBezTo>
                  <a:lnTo>
                    <a:pt x="1006296" y="1250621"/>
                  </a:lnTo>
                  <a:cubicBezTo>
                    <a:pt x="1059733" y="1242341"/>
                    <a:pt x="1110210" y="1274002"/>
                    <a:pt x="1124040" y="1323612"/>
                  </a:cubicBezTo>
                  <a:cubicBezTo>
                    <a:pt x="1152654" y="1271953"/>
                    <a:pt x="1206429" y="1239026"/>
                    <a:pt x="1267488" y="1239026"/>
                  </a:cubicBezTo>
                  <a:cubicBezTo>
                    <a:pt x="1313897" y="1239026"/>
                    <a:pt x="1356097" y="1258048"/>
                    <a:pt x="1386722" y="1289845"/>
                  </a:cubicBezTo>
                  <a:cubicBezTo>
                    <a:pt x="1417348" y="1258048"/>
                    <a:pt x="1459548" y="1239026"/>
                    <a:pt x="1505957" y="1239026"/>
                  </a:cubicBezTo>
                  <a:cubicBezTo>
                    <a:pt x="1552364" y="1239026"/>
                    <a:pt x="1594564" y="1258048"/>
                    <a:pt x="1625191" y="1289845"/>
                  </a:cubicBezTo>
                  <a:cubicBezTo>
                    <a:pt x="1655815" y="1258048"/>
                    <a:pt x="1698015" y="1239026"/>
                    <a:pt x="1744424" y="1239026"/>
                  </a:cubicBezTo>
                  <a:cubicBezTo>
                    <a:pt x="1795987" y="1239026"/>
                    <a:pt x="1842359" y="1262509"/>
                    <a:pt x="1873330" y="1300835"/>
                  </a:cubicBezTo>
                  <a:cubicBezTo>
                    <a:pt x="1892646" y="1260564"/>
                    <a:pt x="1937643" y="1236578"/>
                    <a:pt x="1984961" y="1243910"/>
                  </a:cubicBezTo>
                  <a:lnTo>
                    <a:pt x="1988709" y="1244491"/>
                  </a:lnTo>
                  <a:cubicBezTo>
                    <a:pt x="2047506" y="1253600"/>
                    <a:pt x="2087618" y="1307610"/>
                    <a:pt x="2078307" y="1365125"/>
                  </a:cubicBezTo>
                  <a:lnTo>
                    <a:pt x="1811283" y="3014366"/>
                  </a:lnTo>
                  <a:lnTo>
                    <a:pt x="1891413" y="3014995"/>
                  </a:lnTo>
                  <a:cubicBezTo>
                    <a:pt x="1999980" y="3008834"/>
                    <a:pt x="1961709" y="2996988"/>
                    <a:pt x="1980600" y="2878465"/>
                  </a:cubicBezTo>
                  <a:cubicBezTo>
                    <a:pt x="2028019" y="2709431"/>
                    <a:pt x="2018769" y="2706724"/>
                    <a:pt x="2135459" y="2574654"/>
                  </a:cubicBezTo>
                  <a:cubicBezTo>
                    <a:pt x="2391383" y="2373770"/>
                    <a:pt x="2716427" y="1934058"/>
                    <a:pt x="2716427" y="1488534"/>
                  </a:cubicBezTo>
                  <a:cubicBezTo>
                    <a:pt x="2716427" y="830410"/>
                    <a:pt x="2171481" y="296795"/>
                    <a:pt x="1498923" y="296022"/>
                  </a:cubicBezTo>
                  <a:lnTo>
                    <a:pt x="1498923" y="296319"/>
                  </a:lnTo>
                  <a:lnTo>
                    <a:pt x="1495631" y="296070"/>
                  </a:lnTo>
                  <a:lnTo>
                    <a:pt x="1492336" y="296319"/>
                  </a:lnTo>
                  <a:close/>
                  <a:moveTo>
                    <a:pt x="1492826" y="0"/>
                  </a:moveTo>
                  <a:lnTo>
                    <a:pt x="1495631" y="211"/>
                  </a:lnTo>
                  <a:lnTo>
                    <a:pt x="1498432" y="0"/>
                  </a:lnTo>
                  <a:cubicBezTo>
                    <a:pt x="2322897" y="0"/>
                    <a:pt x="2991257" y="653819"/>
                    <a:pt x="2991257" y="1460348"/>
                  </a:cubicBezTo>
                  <a:cubicBezTo>
                    <a:pt x="2991257" y="2006129"/>
                    <a:pt x="2592903" y="2544781"/>
                    <a:pt x="2279478" y="2790647"/>
                  </a:cubicBezTo>
                  <a:cubicBezTo>
                    <a:pt x="2186103" y="2895884"/>
                    <a:pt x="2227311" y="2951181"/>
                    <a:pt x="2207246" y="3088369"/>
                  </a:cubicBezTo>
                  <a:cubicBezTo>
                    <a:pt x="2155081" y="3194275"/>
                    <a:pt x="2108422" y="3228140"/>
                    <a:pt x="2016213" y="3228140"/>
                  </a:cubicBezTo>
                  <a:lnTo>
                    <a:pt x="1495631" y="3226317"/>
                  </a:lnTo>
                  <a:lnTo>
                    <a:pt x="975044" y="3228140"/>
                  </a:lnTo>
                  <a:cubicBezTo>
                    <a:pt x="882838" y="3228140"/>
                    <a:pt x="836177" y="3194275"/>
                    <a:pt x="784011" y="3088369"/>
                  </a:cubicBezTo>
                  <a:cubicBezTo>
                    <a:pt x="763946" y="2951181"/>
                    <a:pt x="805155" y="2895884"/>
                    <a:pt x="711780" y="2790647"/>
                  </a:cubicBezTo>
                  <a:cubicBezTo>
                    <a:pt x="398354" y="2544781"/>
                    <a:pt x="0" y="2006129"/>
                    <a:pt x="0" y="1460348"/>
                  </a:cubicBezTo>
                  <a:cubicBezTo>
                    <a:pt x="0" y="653819"/>
                    <a:pt x="668362" y="0"/>
                    <a:pt x="149282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1">
                <a:solidFill>
                  <a:schemeClr val="lt1"/>
                </a:solidFill>
                <a:latin typeface="Arial"/>
                <a:ea typeface="Arial"/>
                <a:cs typeface="Arial"/>
                <a:sym typeface="Arial"/>
              </a:endParaRPr>
            </a:p>
          </p:txBody>
        </p:sp>
      </p:grpSp>
      <p:pic>
        <p:nvPicPr>
          <p:cNvPr id="235" name="Google Shape;235;p33"/>
          <p:cNvPicPr preferRelativeResize="0"/>
          <p:nvPr/>
        </p:nvPicPr>
        <p:blipFill rotWithShape="1">
          <a:blip r:embed="rId3">
            <a:alphaModFix/>
          </a:blip>
          <a:srcRect/>
          <a:stretch/>
        </p:blipFill>
        <p:spPr>
          <a:xfrm>
            <a:off x="184030" y="246642"/>
            <a:ext cx="841581" cy="841581"/>
          </a:xfrm>
          <a:prstGeom prst="rect">
            <a:avLst/>
          </a:prstGeom>
          <a:noFill/>
          <a:ln>
            <a:noFill/>
          </a:ln>
        </p:spPr>
      </p:pic>
      <p:sp>
        <p:nvSpPr>
          <p:cNvPr id="236" name="Google Shape;236;p33"/>
          <p:cNvSpPr/>
          <p:nvPr/>
        </p:nvSpPr>
        <p:spPr>
          <a:xfrm>
            <a:off x="2421924" y="225737"/>
            <a:ext cx="3978317" cy="418087"/>
          </a:xfrm>
          <a:prstGeom prst="rect">
            <a:avLst/>
          </a:prstGeom>
          <a:solidFill>
            <a:schemeClr val="accent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lt1"/>
                </a:solidFill>
                <a:latin typeface="Times New Roman"/>
                <a:ea typeface="Times New Roman"/>
                <a:cs typeface="Times New Roman"/>
                <a:sym typeface="Times New Roman"/>
              </a:rPr>
              <a:t>BAB II</a:t>
            </a:r>
            <a:endParaRPr/>
          </a:p>
          <a:p>
            <a:pPr marL="0" marR="0" lvl="0" indent="0" algn="ctr" rtl="0">
              <a:spcBef>
                <a:spcPts val="0"/>
              </a:spcBef>
              <a:spcAft>
                <a:spcPts val="0"/>
              </a:spcAft>
              <a:buNone/>
            </a:pPr>
            <a:r>
              <a:rPr lang="en-US" sz="3200" b="1">
                <a:solidFill>
                  <a:schemeClr val="lt1"/>
                </a:solidFill>
                <a:latin typeface="Times New Roman"/>
                <a:ea typeface="Times New Roman"/>
                <a:cs typeface="Times New Roman"/>
                <a:sym typeface="Times New Roman"/>
              </a:rPr>
              <a:t>LANDASAN TEORI</a:t>
            </a:r>
            <a:endParaRPr sz="3200" b="1">
              <a:solidFill>
                <a:schemeClr val="lt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2"/>
                                        </p:tgtEl>
                                        <p:attrNameLst>
                                          <p:attrName>style.visibility</p:attrName>
                                        </p:attrNameLst>
                                      </p:cBhvr>
                                      <p:to>
                                        <p:strVal val="visible"/>
                                      </p:to>
                                    </p:set>
                                    <p:animEffect transition="in" filter="fade">
                                      <p:cBhvr>
                                        <p:cTn id="7" dur="1000"/>
                                        <p:tgtEl>
                                          <p:spTgt spid="2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9"/>
                                        </p:tgtEl>
                                        <p:attrNameLst>
                                          <p:attrName>style.visibility</p:attrName>
                                        </p:attrNameLst>
                                      </p:cBhvr>
                                      <p:to>
                                        <p:strVal val="visible"/>
                                      </p:to>
                                    </p:set>
                                    <p:animEffect transition="in" filter="fade">
                                      <p:cBhvr>
                                        <p:cTn id="12" dur="1000"/>
                                        <p:tgtEl>
                                          <p:spTgt spid="20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27"/>
                                        </p:tgtEl>
                                        <p:attrNameLst>
                                          <p:attrName>style.visibility</p:attrName>
                                        </p:attrNameLst>
                                      </p:cBhvr>
                                      <p:to>
                                        <p:strVal val="visible"/>
                                      </p:to>
                                    </p:set>
                                    <p:anim calcmode="lin" valueType="num">
                                      <p:cBhvr additive="base">
                                        <p:cTn id="17" dur="500"/>
                                        <p:tgtEl>
                                          <p:spTgt spid="227"/>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9"/>
                                        </p:tgtEl>
                                        <p:attrNameLst>
                                          <p:attrName>style.visibility</p:attrName>
                                        </p:attrNameLst>
                                      </p:cBhvr>
                                      <p:to>
                                        <p:strVal val="visible"/>
                                      </p:to>
                                    </p:set>
                                    <p:animEffect transition="in" filter="fade">
                                      <p:cBhvr>
                                        <p:cTn id="22" dur="1000"/>
                                        <p:tgtEl>
                                          <p:spTgt spid="229"/>
                                        </p:tgtEl>
                                      </p:cBhvr>
                                    </p:animEffect>
                                  </p:childTnLst>
                                </p:cTn>
                              </p:par>
                              <p:par>
                                <p:cTn id="23" presetID="10" presetClass="entr" presetSubtype="0" fill="hold" nodeType="withEffect">
                                  <p:stCondLst>
                                    <p:cond delay="0"/>
                                  </p:stCondLst>
                                  <p:childTnLst>
                                    <p:set>
                                      <p:cBhvr>
                                        <p:cTn id="24" dur="1" fill="hold">
                                          <p:stCondLst>
                                            <p:cond delay="0"/>
                                          </p:stCondLst>
                                        </p:cTn>
                                        <p:tgtEl>
                                          <p:spTgt spid="213"/>
                                        </p:tgtEl>
                                        <p:attrNameLst>
                                          <p:attrName>style.visibility</p:attrName>
                                        </p:attrNameLst>
                                      </p:cBhvr>
                                      <p:to>
                                        <p:strVal val="visible"/>
                                      </p:to>
                                    </p:set>
                                    <p:animEffect transition="in" filter="fade">
                                      <p:cBhvr>
                                        <p:cTn id="25" dur="1000"/>
                                        <p:tgtEl>
                                          <p:spTgt spid="2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08"/>
                                        </p:tgtEl>
                                        <p:attrNameLst>
                                          <p:attrName>style.visibility</p:attrName>
                                        </p:attrNameLst>
                                      </p:cBhvr>
                                      <p:to>
                                        <p:strVal val="visible"/>
                                      </p:to>
                                    </p:set>
                                    <p:animEffect transition="in" filter="fade">
                                      <p:cBhvr>
                                        <p:cTn id="30" dur="1000"/>
                                        <p:tgtEl>
                                          <p:spTgt spid="20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26"/>
                                        </p:tgtEl>
                                        <p:attrNameLst>
                                          <p:attrName>style.visibility</p:attrName>
                                        </p:attrNameLst>
                                      </p:cBhvr>
                                      <p:to>
                                        <p:strVal val="visible"/>
                                      </p:to>
                                    </p:set>
                                    <p:animEffect transition="in" filter="fade">
                                      <p:cBhvr>
                                        <p:cTn id="35" dur="1000"/>
                                        <p:tgtEl>
                                          <p:spTgt spid="22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28"/>
                                        </p:tgtEl>
                                        <p:attrNameLst>
                                          <p:attrName>style.visibility</p:attrName>
                                        </p:attrNameLst>
                                      </p:cBhvr>
                                      <p:to>
                                        <p:strVal val="visible"/>
                                      </p:to>
                                    </p:set>
                                    <p:animEffect transition="in" filter="fade">
                                      <p:cBhvr>
                                        <p:cTn id="40" dur="1000"/>
                                        <p:tgtEl>
                                          <p:spTgt spid="228"/>
                                        </p:tgtEl>
                                      </p:cBhvr>
                                    </p:animEffect>
                                  </p:childTnLst>
                                </p:cTn>
                              </p:par>
                              <p:par>
                                <p:cTn id="41" presetID="10" presetClass="entr" presetSubtype="0" fill="hold" nodeType="withEffect">
                                  <p:stCondLst>
                                    <p:cond delay="0"/>
                                  </p:stCondLst>
                                  <p:childTnLst>
                                    <p:set>
                                      <p:cBhvr>
                                        <p:cTn id="42" dur="1" fill="hold">
                                          <p:stCondLst>
                                            <p:cond delay="0"/>
                                          </p:stCondLst>
                                        </p:cTn>
                                        <p:tgtEl>
                                          <p:spTgt spid="219"/>
                                        </p:tgtEl>
                                        <p:attrNameLst>
                                          <p:attrName>style.visibility</p:attrName>
                                        </p:attrNameLst>
                                      </p:cBhvr>
                                      <p:to>
                                        <p:strVal val="visible"/>
                                      </p:to>
                                    </p:set>
                                    <p:animEffect transition="in" filter="fade">
                                      <p:cBhvr>
                                        <p:cTn id="43" dur="1000"/>
                                        <p:tgtEl>
                                          <p:spTgt spid="21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22"/>
                                        </p:tgtEl>
                                        <p:attrNameLst>
                                          <p:attrName>style.visibility</p:attrName>
                                        </p:attrNameLst>
                                      </p:cBhvr>
                                      <p:to>
                                        <p:strVal val="visible"/>
                                      </p:to>
                                    </p:set>
                                    <p:animEffect transition="in" filter="fade">
                                      <p:cBhvr>
                                        <p:cTn id="48" dur="1000"/>
                                        <p:tgtEl>
                                          <p:spTgt spid="22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24"/>
                                        </p:tgtEl>
                                        <p:attrNameLst>
                                          <p:attrName>style.visibility</p:attrName>
                                        </p:attrNameLst>
                                      </p:cBhvr>
                                      <p:to>
                                        <p:strVal val="visible"/>
                                      </p:to>
                                    </p:set>
                                    <p:animEffect transition="in" filter="fade">
                                      <p:cBhvr>
                                        <p:cTn id="53" dur="1000"/>
                                        <p:tgtEl>
                                          <p:spTgt spid="22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30"/>
                                        </p:tgtEl>
                                        <p:attrNameLst>
                                          <p:attrName>style.visibility</p:attrName>
                                        </p:attrNameLst>
                                      </p:cBhvr>
                                      <p:to>
                                        <p:strVal val="visible"/>
                                      </p:to>
                                    </p:set>
                                    <p:animEffect transition="in" filter="fade">
                                      <p:cBhvr>
                                        <p:cTn id="58" dur="1000"/>
                                        <p:tgtEl>
                                          <p:spTgt spid="230"/>
                                        </p:tgtEl>
                                      </p:cBhvr>
                                    </p:animEffect>
                                  </p:childTnLst>
                                </p:cTn>
                              </p:par>
                              <p:par>
                                <p:cTn id="59" presetID="10" presetClass="entr" presetSubtype="0" fill="hold" nodeType="withEffect">
                                  <p:stCondLst>
                                    <p:cond delay="0"/>
                                  </p:stCondLst>
                                  <p:childTnLst>
                                    <p:set>
                                      <p:cBhvr>
                                        <p:cTn id="60" dur="1" fill="hold">
                                          <p:stCondLst>
                                            <p:cond delay="0"/>
                                          </p:stCondLst>
                                        </p:cTn>
                                        <p:tgtEl>
                                          <p:spTgt spid="210"/>
                                        </p:tgtEl>
                                        <p:attrNameLst>
                                          <p:attrName>style.visibility</p:attrName>
                                        </p:attrNameLst>
                                      </p:cBhvr>
                                      <p:to>
                                        <p:strVal val="visible"/>
                                      </p:to>
                                    </p:set>
                                    <p:animEffect transition="in" filter="fade">
                                      <p:cBhvr>
                                        <p:cTn id="61" dur="1000"/>
                                        <p:tgtEl>
                                          <p:spTgt spid="210"/>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23"/>
                                        </p:tgtEl>
                                        <p:attrNameLst>
                                          <p:attrName>style.visibility</p:attrName>
                                        </p:attrNameLst>
                                      </p:cBhvr>
                                      <p:to>
                                        <p:strVal val="visible"/>
                                      </p:to>
                                    </p:set>
                                    <p:animEffect transition="in" filter="fade">
                                      <p:cBhvr>
                                        <p:cTn id="66" dur="1000"/>
                                        <p:tgtEl>
                                          <p:spTgt spid="22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225"/>
                                        </p:tgtEl>
                                        <p:attrNameLst>
                                          <p:attrName>style.visibility</p:attrName>
                                        </p:attrNameLst>
                                      </p:cBhvr>
                                      <p:to>
                                        <p:strVal val="visible"/>
                                      </p:to>
                                    </p:set>
                                    <p:animEffect transition="in" filter="fade">
                                      <p:cBhvr>
                                        <p:cTn id="71" dur="1000"/>
                                        <p:tgtEl>
                                          <p:spTgt spid="225"/>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231"/>
                                        </p:tgtEl>
                                        <p:attrNameLst>
                                          <p:attrName>style.visibility</p:attrName>
                                        </p:attrNameLst>
                                      </p:cBhvr>
                                      <p:to>
                                        <p:strVal val="visible"/>
                                      </p:to>
                                    </p:set>
                                    <p:animEffect transition="in" filter="fade">
                                      <p:cBhvr>
                                        <p:cTn id="76" dur="1000"/>
                                        <p:tgtEl>
                                          <p:spTgt spid="231"/>
                                        </p:tgtEl>
                                      </p:cBhvr>
                                    </p:animEffect>
                                  </p:childTnLst>
                                </p:cTn>
                              </p:par>
                              <p:par>
                                <p:cTn id="77" presetID="10" presetClass="entr" presetSubtype="0" fill="hold" nodeType="withEffect">
                                  <p:stCondLst>
                                    <p:cond delay="0"/>
                                  </p:stCondLst>
                                  <p:childTnLst>
                                    <p:set>
                                      <p:cBhvr>
                                        <p:cTn id="78" dur="1" fill="hold">
                                          <p:stCondLst>
                                            <p:cond delay="0"/>
                                          </p:stCondLst>
                                        </p:cTn>
                                        <p:tgtEl>
                                          <p:spTgt spid="216"/>
                                        </p:tgtEl>
                                        <p:attrNameLst>
                                          <p:attrName>style.visibility</p:attrName>
                                        </p:attrNameLst>
                                      </p:cBhvr>
                                      <p:to>
                                        <p:strVal val="visible"/>
                                      </p:to>
                                    </p:set>
                                    <p:animEffect transition="in" filter="fade">
                                      <p:cBhvr>
                                        <p:cTn id="79" dur="10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4"/>
          <p:cNvSpPr/>
          <p:nvPr/>
        </p:nvSpPr>
        <p:spPr>
          <a:xfrm>
            <a:off x="2034534" y="3087660"/>
            <a:ext cx="936000" cy="936000"/>
          </a:xfrm>
          <a:prstGeom prst="ellipse">
            <a:avLst/>
          </a:prstGeom>
          <a:noFill/>
          <a:ln w="381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42" name="Google Shape;242;p34"/>
          <p:cNvSpPr/>
          <p:nvPr/>
        </p:nvSpPr>
        <p:spPr>
          <a:xfrm>
            <a:off x="3654940" y="4023764"/>
            <a:ext cx="936000" cy="936000"/>
          </a:xfrm>
          <a:prstGeom prst="ellipse">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43" name="Google Shape;243;p34"/>
          <p:cNvSpPr/>
          <p:nvPr/>
        </p:nvSpPr>
        <p:spPr>
          <a:xfrm>
            <a:off x="5275346" y="2727620"/>
            <a:ext cx="936000" cy="936000"/>
          </a:xfrm>
          <a:prstGeom prst="ellipse">
            <a:avLst/>
          </a:prstGeom>
          <a:noFill/>
          <a:ln w="38100"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44" name="Google Shape;244;p34"/>
          <p:cNvSpPr/>
          <p:nvPr/>
        </p:nvSpPr>
        <p:spPr>
          <a:xfrm>
            <a:off x="6895752" y="2727620"/>
            <a:ext cx="936000" cy="936000"/>
          </a:xfrm>
          <a:prstGeom prst="ellipse">
            <a:avLst/>
          </a:prstGeom>
          <a:noFill/>
          <a:ln w="381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45" name="Google Shape;245;p34"/>
          <p:cNvSpPr/>
          <p:nvPr/>
        </p:nvSpPr>
        <p:spPr>
          <a:xfrm>
            <a:off x="8516158" y="4239788"/>
            <a:ext cx="936000" cy="936000"/>
          </a:xfrm>
          <a:prstGeom prst="ellipse">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46" name="Google Shape;246;p34"/>
          <p:cNvSpPr/>
          <p:nvPr/>
        </p:nvSpPr>
        <p:spPr>
          <a:xfrm>
            <a:off x="10136562" y="3087660"/>
            <a:ext cx="936000" cy="936000"/>
          </a:xfrm>
          <a:prstGeom prst="ellipse">
            <a:avLst/>
          </a:prstGeom>
          <a:noFill/>
          <a:ln w="381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accent1"/>
              </a:solidFill>
              <a:latin typeface="Arial"/>
              <a:ea typeface="Arial"/>
              <a:cs typeface="Arial"/>
              <a:sym typeface="Arial"/>
            </a:endParaRPr>
          </a:p>
        </p:txBody>
      </p:sp>
      <p:cxnSp>
        <p:nvCxnSpPr>
          <p:cNvPr id="247" name="Google Shape;247;p34"/>
          <p:cNvCxnSpPr>
            <a:endCxn id="241" idx="2"/>
          </p:cNvCxnSpPr>
          <p:nvPr/>
        </p:nvCxnSpPr>
        <p:spPr>
          <a:xfrm>
            <a:off x="-66" y="3555660"/>
            <a:ext cx="2034600" cy="0"/>
          </a:xfrm>
          <a:prstGeom prst="straightConnector1">
            <a:avLst/>
          </a:prstGeom>
          <a:noFill/>
          <a:ln w="38100" cap="flat" cmpd="sng">
            <a:solidFill>
              <a:schemeClr val="accent1"/>
            </a:solidFill>
            <a:prstDash val="solid"/>
            <a:miter lim="800000"/>
            <a:headEnd type="none" w="sm" len="sm"/>
            <a:tailEnd type="none" w="sm" len="sm"/>
          </a:ln>
        </p:spPr>
      </p:cxnSp>
      <p:cxnSp>
        <p:nvCxnSpPr>
          <p:cNvPr id="248" name="Google Shape;248;p34"/>
          <p:cNvCxnSpPr>
            <a:stCxn id="241" idx="4"/>
          </p:cNvCxnSpPr>
          <p:nvPr/>
        </p:nvCxnSpPr>
        <p:spPr>
          <a:xfrm>
            <a:off x="2502534" y="4023660"/>
            <a:ext cx="0" cy="468000"/>
          </a:xfrm>
          <a:prstGeom prst="straightConnector1">
            <a:avLst/>
          </a:prstGeom>
          <a:noFill/>
          <a:ln w="38100" cap="flat" cmpd="sng">
            <a:solidFill>
              <a:schemeClr val="accent2"/>
            </a:solidFill>
            <a:prstDash val="solid"/>
            <a:miter lim="800000"/>
            <a:headEnd type="none" w="sm" len="sm"/>
            <a:tailEnd type="none" w="sm" len="sm"/>
          </a:ln>
        </p:spPr>
      </p:cxnSp>
      <p:cxnSp>
        <p:nvCxnSpPr>
          <p:cNvPr id="249" name="Google Shape;249;p34"/>
          <p:cNvCxnSpPr>
            <a:stCxn id="242" idx="2"/>
          </p:cNvCxnSpPr>
          <p:nvPr/>
        </p:nvCxnSpPr>
        <p:spPr>
          <a:xfrm rot="10800000">
            <a:off x="2502640" y="4491764"/>
            <a:ext cx="1152300" cy="0"/>
          </a:xfrm>
          <a:prstGeom prst="straightConnector1">
            <a:avLst/>
          </a:prstGeom>
          <a:noFill/>
          <a:ln w="38100" cap="flat" cmpd="sng">
            <a:solidFill>
              <a:schemeClr val="accent2"/>
            </a:solidFill>
            <a:prstDash val="solid"/>
            <a:miter lim="800000"/>
            <a:headEnd type="none" w="sm" len="sm"/>
            <a:tailEnd type="none" w="sm" len="sm"/>
          </a:ln>
        </p:spPr>
      </p:cxnSp>
      <p:cxnSp>
        <p:nvCxnSpPr>
          <p:cNvPr id="250" name="Google Shape;250;p34"/>
          <p:cNvCxnSpPr>
            <a:endCxn id="242" idx="0"/>
          </p:cNvCxnSpPr>
          <p:nvPr/>
        </p:nvCxnSpPr>
        <p:spPr>
          <a:xfrm>
            <a:off x="4115140" y="3195764"/>
            <a:ext cx="7800" cy="828000"/>
          </a:xfrm>
          <a:prstGeom prst="straightConnector1">
            <a:avLst/>
          </a:prstGeom>
          <a:noFill/>
          <a:ln w="38100" cap="flat" cmpd="sng">
            <a:solidFill>
              <a:schemeClr val="accent3"/>
            </a:solidFill>
            <a:prstDash val="solid"/>
            <a:miter lim="800000"/>
            <a:headEnd type="none" w="sm" len="sm"/>
            <a:tailEnd type="none" w="sm" len="sm"/>
          </a:ln>
        </p:spPr>
      </p:cxnSp>
      <p:cxnSp>
        <p:nvCxnSpPr>
          <p:cNvPr id="251" name="Google Shape;251;p34"/>
          <p:cNvCxnSpPr>
            <a:stCxn id="243" idx="2"/>
          </p:cNvCxnSpPr>
          <p:nvPr/>
        </p:nvCxnSpPr>
        <p:spPr>
          <a:xfrm rot="10800000">
            <a:off x="4123046" y="3195620"/>
            <a:ext cx="1152300" cy="0"/>
          </a:xfrm>
          <a:prstGeom prst="straightConnector1">
            <a:avLst/>
          </a:prstGeom>
          <a:noFill/>
          <a:ln w="38100" cap="flat" cmpd="sng">
            <a:solidFill>
              <a:schemeClr val="accent3"/>
            </a:solidFill>
            <a:prstDash val="solid"/>
            <a:miter lim="800000"/>
            <a:headEnd type="none" w="sm" len="sm"/>
            <a:tailEnd type="none" w="sm" len="sm"/>
          </a:ln>
        </p:spPr>
      </p:cxnSp>
      <p:cxnSp>
        <p:nvCxnSpPr>
          <p:cNvPr id="252" name="Google Shape;252;p34"/>
          <p:cNvCxnSpPr>
            <a:stCxn id="244" idx="2"/>
            <a:endCxn id="243" idx="6"/>
          </p:cNvCxnSpPr>
          <p:nvPr/>
        </p:nvCxnSpPr>
        <p:spPr>
          <a:xfrm rot="10800000">
            <a:off x="6211452" y="3195620"/>
            <a:ext cx="684300" cy="0"/>
          </a:xfrm>
          <a:prstGeom prst="straightConnector1">
            <a:avLst/>
          </a:prstGeom>
          <a:noFill/>
          <a:ln w="38100" cap="flat" cmpd="sng">
            <a:solidFill>
              <a:schemeClr val="accent4"/>
            </a:solidFill>
            <a:prstDash val="solid"/>
            <a:miter lim="800000"/>
            <a:headEnd type="none" w="sm" len="sm"/>
            <a:tailEnd type="none" w="sm" len="sm"/>
          </a:ln>
        </p:spPr>
      </p:cxnSp>
      <p:cxnSp>
        <p:nvCxnSpPr>
          <p:cNvPr id="253" name="Google Shape;253;p34"/>
          <p:cNvCxnSpPr>
            <a:stCxn id="244" idx="4"/>
          </p:cNvCxnSpPr>
          <p:nvPr/>
        </p:nvCxnSpPr>
        <p:spPr>
          <a:xfrm>
            <a:off x="7363752" y="3663620"/>
            <a:ext cx="0" cy="1044300"/>
          </a:xfrm>
          <a:prstGeom prst="straightConnector1">
            <a:avLst/>
          </a:prstGeom>
          <a:noFill/>
          <a:ln w="38100" cap="flat" cmpd="sng">
            <a:solidFill>
              <a:schemeClr val="accent2"/>
            </a:solidFill>
            <a:prstDash val="solid"/>
            <a:miter lim="800000"/>
            <a:headEnd type="none" w="sm" len="sm"/>
            <a:tailEnd type="none" w="sm" len="sm"/>
          </a:ln>
        </p:spPr>
      </p:cxnSp>
      <p:cxnSp>
        <p:nvCxnSpPr>
          <p:cNvPr id="254" name="Google Shape;254;p34"/>
          <p:cNvCxnSpPr>
            <a:stCxn id="245" idx="2"/>
          </p:cNvCxnSpPr>
          <p:nvPr/>
        </p:nvCxnSpPr>
        <p:spPr>
          <a:xfrm rot="10800000">
            <a:off x="7363858" y="4707788"/>
            <a:ext cx="1152300" cy="0"/>
          </a:xfrm>
          <a:prstGeom prst="straightConnector1">
            <a:avLst/>
          </a:prstGeom>
          <a:noFill/>
          <a:ln w="38100" cap="flat" cmpd="sng">
            <a:solidFill>
              <a:schemeClr val="accent2"/>
            </a:solidFill>
            <a:prstDash val="solid"/>
            <a:miter lim="800000"/>
            <a:headEnd type="none" w="sm" len="sm"/>
            <a:tailEnd type="none" w="sm" len="sm"/>
          </a:ln>
        </p:spPr>
      </p:cxnSp>
      <p:cxnSp>
        <p:nvCxnSpPr>
          <p:cNvPr id="255" name="Google Shape;255;p34"/>
          <p:cNvCxnSpPr>
            <a:endCxn id="245" idx="6"/>
          </p:cNvCxnSpPr>
          <p:nvPr/>
        </p:nvCxnSpPr>
        <p:spPr>
          <a:xfrm rot="10800000">
            <a:off x="9452158" y="4707788"/>
            <a:ext cx="1152300" cy="0"/>
          </a:xfrm>
          <a:prstGeom prst="straightConnector1">
            <a:avLst/>
          </a:prstGeom>
          <a:solidFill>
            <a:schemeClr val="accent1"/>
          </a:solidFill>
          <a:ln w="38100" cap="flat" cmpd="sng">
            <a:solidFill>
              <a:schemeClr val="accent1"/>
            </a:solidFill>
            <a:prstDash val="solid"/>
            <a:miter lim="800000"/>
            <a:headEnd type="none" w="sm" len="sm"/>
            <a:tailEnd type="none" w="sm" len="sm"/>
          </a:ln>
        </p:spPr>
      </p:cxnSp>
      <p:cxnSp>
        <p:nvCxnSpPr>
          <p:cNvPr id="256" name="Google Shape;256;p34"/>
          <p:cNvCxnSpPr>
            <a:stCxn id="246" idx="4"/>
          </p:cNvCxnSpPr>
          <p:nvPr/>
        </p:nvCxnSpPr>
        <p:spPr>
          <a:xfrm>
            <a:off x="10604562" y="4023660"/>
            <a:ext cx="0" cy="684000"/>
          </a:xfrm>
          <a:prstGeom prst="straightConnector1">
            <a:avLst/>
          </a:prstGeom>
          <a:solidFill>
            <a:schemeClr val="accent1"/>
          </a:solidFill>
          <a:ln w="38100" cap="flat" cmpd="sng">
            <a:solidFill>
              <a:schemeClr val="accent1"/>
            </a:solidFill>
            <a:prstDash val="solid"/>
            <a:miter lim="800000"/>
            <a:headEnd type="none" w="sm" len="sm"/>
            <a:tailEnd type="none" w="sm" len="sm"/>
          </a:ln>
        </p:spPr>
      </p:cxnSp>
      <p:cxnSp>
        <p:nvCxnSpPr>
          <p:cNvPr id="257" name="Google Shape;257;p34"/>
          <p:cNvCxnSpPr/>
          <p:nvPr/>
        </p:nvCxnSpPr>
        <p:spPr>
          <a:xfrm>
            <a:off x="10586431" y="-261257"/>
            <a:ext cx="1" cy="1168151"/>
          </a:xfrm>
          <a:prstGeom prst="straightConnector1">
            <a:avLst/>
          </a:prstGeom>
          <a:solidFill>
            <a:schemeClr val="accent1"/>
          </a:solidFill>
          <a:ln w="38100" cap="flat" cmpd="sng">
            <a:solidFill>
              <a:schemeClr val="accent1"/>
            </a:solidFill>
            <a:prstDash val="solid"/>
            <a:miter lim="800000"/>
            <a:headEnd type="stealth" w="med" len="med"/>
            <a:tailEnd type="none" w="sm" len="sm"/>
          </a:ln>
        </p:spPr>
      </p:cxnSp>
      <p:sp>
        <p:nvSpPr>
          <p:cNvPr id="258" name="Google Shape;258;p34"/>
          <p:cNvSpPr txBox="1"/>
          <p:nvPr/>
        </p:nvSpPr>
        <p:spPr>
          <a:xfrm>
            <a:off x="1515152" y="2358652"/>
            <a:ext cx="1974766" cy="52322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a:solidFill>
                  <a:schemeClr val="lt1"/>
                </a:solidFill>
                <a:latin typeface="Times New Roman"/>
                <a:ea typeface="Times New Roman"/>
                <a:cs typeface="Times New Roman"/>
                <a:sym typeface="Times New Roman"/>
              </a:rPr>
              <a:t>Identifikasi masalah </a:t>
            </a:r>
            <a:r>
              <a:rPr lang="en-US" sz="1400" i="1">
                <a:solidFill>
                  <a:schemeClr val="lt1"/>
                </a:solidFill>
                <a:latin typeface="Times New Roman"/>
                <a:ea typeface="Times New Roman"/>
                <a:cs typeface="Times New Roman"/>
                <a:sym typeface="Times New Roman"/>
              </a:rPr>
              <a:t>website</a:t>
            </a:r>
            <a:endParaRPr sz="1400">
              <a:solidFill>
                <a:schemeClr val="lt1"/>
              </a:solidFill>
              <a:latin typeface="Arial"/>
              <a:ea typeface="Arial"/>
              <a:cs typeface="Arial"/>
              <a:sym typeface="Arial"/>
            </a:endParaRPr>
          </a:p>
        </p:txBody>
      </p:sp>
      <p:sp>
        <p:nvSpPr>
          <p:cNvPr id="259" name="Google Shape;259;p34"/>
          <p:cNvSpPr txBox="1"/>
          <p:nvPr/>
        </p:nvSpPr>
        <p:spPr>
          <a:xfrm>
            <a:off x="3128414" y="5300484"/>
            <a:ext cx="1974766" cy="7386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a:solidFill>
                  <a:schemeClr val="lt1"/>
                </a:solidFill>
                <a:latin typeface="Times New Roman"/>
                <a:ea typeface="Times New Roman"/>
                <a:cs typeface="Times New Roman"/>
                <a:sym typeface="Times New Roman"/>
              </a:rPr>
              <a:t>Program penelitian dengan kuesioner di Google Form</a:t>
            </a:r>
            <a:endParaRPr sz="1400">
              <a:solidFill>
                <a:schemeClr val="lt1"/>
              </a:solidFill>
              <a:latin typeface="Arial"/>
              <a:ea typeface="Arial"/>
              <a:cs typeface="Arial"/>
              <a:sym typeface="Arial"/>
            </a:endParaRPr>
          </a:p>
        </p:txBody>
      </p:sp>
      <p:sp>
        <p:nvSpPr>
          <p:cNvPr id="260" name="Google Shape;260;p34"/>
          <p:cNvSpPr txBox="1"/>
          <p:nvPr/>
        </p:nvSpPr>
        <p:spPr>
          <a:xfrm>
            <a:off x="4768788" y="4008733"/>
            <a:ext cx="1974766" cy="7386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a:solidFill>
                  <a:schemeClr val="lt1"/>
                </a:solidFill>
                <a:latin typeface="Times New Roman"/>
                <a:ea typeface="Times New Roman"/>
                <a:cs typeface="Times New Roman"/>
                <a:sym typeface="Times New Roman"/>
              </a:rPr>
              <a:t>Pengumpulan data dengan kuesioner di Google Form.</a:t>
            </a:r>
            <a:endParaRPr sz="1400">
              <a:solidFill>
                <a:schemeClr val="lt1"/>
              </a:solidFill>
              <a:latin typeface="Times New Roman"/>
              <a:ea typeface="Times New Roman"/>
              <a:cs typeface="Times New Roman"/>
              <a:sym typeface="Times New Roman"/>
            </a:endParaRPr>
          </a:p>
        </p:txBody>
      </p:sp>
      <p:sp>
        <p:nvSpPr>
          <p:cNvPr id="261" name="Google Shape;261;p34"/>
          <p:cNvSpPr txBox="1"/>
          <p:nvPr/>
        </p:nvSpPr>
        <p:spPr>
          <a:xfrm>
            <a:off x="6376369" y="1718733"/>
            <a:ext cx="1974766" cy="73866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a:solidFill>
                  <a:schemeClr val="lt1"/>
                </a:solidFill>
                <a:latin typeface="Times New Roman"/>
                <a:ea typeface="Times New Roman"/>
                <a:cs typeface="Times New Roman"/>
                <a:sym typeface="Times New Roman"/>
              </a:rPr>
              <a:t>Analisis data dengan uji validitas dan uji realibitas.</a:t>
            </a:r>
            <a:endParaRPr sz="1400">
              <a:solidFill>
                <a:schemeClr val="lt1"/>
              </a:solidFill>
              <a:latin typeface="Times New Roman"/>
              <a:ea typeface="Times New Roman"/>
              <a:cs typeface="Times New Roman"/>
              <a:sym typeface="Times New Roman"/>
            </a:endParaRPr>
          </a:p>
        </p:txBody>
      </p:sp>
      <p:sp>
        <p:nvSpPr>
          <p:cNvPr id="262" name="Google Shape;262;p34"/>
          <p:cNvSpPr txBox="1"/>
          <p:nvPr/>
        </p:nvSpPr>
        <p:spPr>
          <a:xfrm>
            <a:off x="7975200" y="5519114"/>
            <a:ext cx="2021656" cy="30777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a:solidFill>
                  <a:schemeClr val="lt1"/>
                </a:solidFill>
                <a:latin typeface="Times New Roman"/>
                <a:ea typeface="Times New Roman"/>
                <a:cs typeface="Times New Roman"/>
                <a:sym typeface="Times New Roman"/>
              </a:rPr>
              <a:t>Hasil analisis data</a:t>
            </a:r>
            <a:endParaRPr sz="1400">
              <a:solidFill>
                <a:schemeClr val="lt1"/>
              </a:solidFill>
              <a:latin typeface="Arial"/>
              <a:ea typeface="Arial"/>
              <a:cs typeface="Arial"/>
              <a:sym typeface="Arial"/>
            </a:endParaRPr>
          </a:p>
        </p:txBody>
      </p:sp>
      <p:sp>
        <p:nvSpPr>
          <p:cNvPr id="263" name="Google Shape;263;p34"/>
          <p:cNvSpPr txBox="1"/>
          <p:nvPr/>
        </p:nvSpPr>
        <p:spPr>
          <a:xfrm>
            <a:off x="8087017" y="3387827"/>
            <a:ext cx="1974765" cy="307777"/>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400">
                <a:solidFill>
                  <a:schemeClr val="lt1"/>
                </a:solidFill>
                <a:latin typeface="Times New Roman"/>
                <a:ea typeface="Times New Roman"/>
                <a:cs typeface="Times New Roman"/>
                <a:sym typeface="Times New Roman"/>
              </a:rPr>
              <a:t>Pembuatan laporan</a:t>
            </a:r>
            <a:endParaRPr sz="1400">
              <a:solidFill>
                <a:schemeClr val="lt1"/>
              </a:solidFill>
              <a:latin typeface="Arial"/>
              <a:ea typeface="Arial"/>
              <a:cs typeface="Arial"/>
              <a:sym typeface="Arial"/>
            </a:endParaRPr>
          </a:p>
        </p:txBody>
      </p:sp>
      <p:pic>
        <p:nvPicPr>
          <p:cNvPr id="264" name="Google Shape;264;p34"/>
          <p:cNvPicPr preferRelativeResize="0"/>
          <p:nvPr/>
        </p:nvPicPr>
        <p:blipFill rotWithShape="1">
          <a:blip r:embed="rId3">
            <a:alphaModFix/>
          </a:blip>
          <a:srcRect/>
          <a:stretch/>
        </p:blipFill>
        <p:spPr>
          <a:xfrm>
            <a:off x="184030" y="246642"/>
            <a:ext cx="841581" cy="841581"/>
          </a:xfrm>
          <a:prstGeom prst="rect">
            <a:avLst/>
          </a:prstGeom>
          <a:noFill/>
          <a:ln>
            <a:noFill/>
          </a:ln>
        </p:spPr>
      </p:pic>
      <p:sp>
        <p:nvSpPr>
          <p:cNvPr id="265" name="Google Shape;265;p34"/>
          <p:cNvSpPr/>
          <p:nvPr/>
        </p:nvSpPr>
        <p:spPr>
          <a:xfrm>
            <a:off x="2421924" y="225737"/>
            <a:ext cx="3978317" cy="418087"/>
          </a:xfrm>
          <a:prstGeom prst="rect">
            <a:avLst/>
          </a:prstGeom>
          <a:solidFill>
            <a:schemeClr val="accent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lt1"/>
                </a:solidFill>
                <a:latin typeface="Times New Roman"/>
                <a:ea typeface="Times New Roman"/>
                <a:cs typeface="Times New Roman"/>
                <a:sym typeface="Times New Roman"/>
              </a:rPr>
              <a:t>BAB III</a:t>
            </a:r>
            <a:endParaRPr/>
          </a:p>
          <a:p>
            <a:pPr marL="0" marR="0" lvl="0" indent="0" algn="ctr" rtl="0">
              <a:spcBef>
                <a:spcPts val="0"/>
              </a:spcBef>
              <a:spcAft>
                <a:spcPts val="0"/>
              </a:spcAft>
              <a:buNone/>
            </a:pPr>
            <a:r>
              <a:rPr lang="en-US" sz="3200" b="1">
                <a:solidFill>
                  <a:schemeClr val="lt1"/>
                </a:solidFill>
                <a:latin typeface="Times New Roman"/>
                <a:ea typeface="Times New Roman"/>
                <a:cs typeface="Times New Roman"/>
                <a:sym typeface="Times New Roman"/>
              </a:rPr>
              <a:t>PEMBAHASAN</a:t>
            </a:r>
            <a:endParaRPr sz="3200" b="1">
              <a:solidFill>
                <a:schemeClr val="lt1"/>
              </a:solidFill>
              <a:latin typeface="Times New Roman"/>
              <a:ea typeface="Times New Roman"/>
              <a:cs typeface="Times New Roman"/>
              <a:sym typeface="Times New Roman"/>
            </a:endParaRPr>
          </a:p>
        </p:txBody>
      </p:sp>
      <p:cxnSp>
        <p:nvCxnSpPr>
          <p:cNvPr id="266" name="Google Shape;266;p34"/>
          <p:cNvCxnSpPr>
            <a:stCxn id="267" idx="4"/>
          </p:cNvCxnSpPr>
          <p:nvPr/>
        </p:nvCxnSpPr>
        <p:spPr>
          <a:xfrm>
            <a:off x="10586431" y="1830937"/>
            <a:ext cx="0" cy="1263000"/>
          </a:xfrm>
          <a:prstGeom prst="straightConnector1">
            <a:avLst/>
          </a:prstGeom>
          <a:solidFill>
            <a:schemeClr val="accent1"/>
          </a:solidFill>
          <a:ln w="38100" cap="flat" cmpd="sng">
            <a:solidFill>
              <a:schemeClr val="accent1"/>
            </a:solidFill>
            <a:prstDash val="solid"/>
            <a:miter lim="800000"/>
            <a:headEnd type="none" w="sm" len="sm"/>
            <a:tailEnd type="none" w="sm" len="sm"/>
          </a:ln>
        </p:spPr>
      </p:cxnSp>
      <p:sp>
        <p:nvSpPr>
          <p:cNvPr id="267" name="Google Shape;267;p34"/>
          <p:cNvSpPr/>
          <p:nvPr/>
        </p:nvSpPr>
        <p:spPr>
          <a:xfrm>
            <a:off x="10118431" y="894937"/>
            <a:ext cx="936000" cy="936000"/>
          </a:xfrm>
          <a:prstGeom prst="ellipse">
            <a:avLst/>
          </a:prstGeom>
          <a:noFill/>
          <a:ln w="381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Arial"/>
              <a:ea typeface="Arial"/>
              <a:cs typeface="Arial"/>
              <a:sym typeface="Arial"/>
            </a:endParaRPr>
          </a:p>
        </p:txBody>
      </p:sp>
      <p:sp>
        <p:nvSpPr>
          <p:cNvPr id="268" name="Google Shape;268;p34"/>
          <p:cNvSpPr txBox="1"/>
          <p:nvPr/>
        </p:nvSpPr>
        <p:spPr>
          <a:xfrm>
            <a:off x="7975200" y="1058753"/>
            <a:ext cx="1974765" cy="307777"/>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400">
                <a:solidFill>
                  <a:schemeClr val="lt1"/>
                </a:solidFill>
                <a:latin typeface="Times New Roman"/>
                <a:ea typeface="Times New Roman"/>
                <a:cs typeface="Times New Roman"/>
                <a:sym typeface="Times New Roman"/>
              </a:rPr>
              <a:t>Laporan</a:t>
            </a:r>
            <a:endParaRPr sz="1400">
              <a:solidFill>
                <a:schemeClr val="lt1"/>
              </a:solidFill>
              <a:latin typeface="Arial"/>
              <a:ea typeface="Arial"/>
              <a:cs typeface="Arial"/>
              <a:sym typeface="Arial"/>
            </a:endParaRPr>
          </a:p>
        </p:txBody>
      </p:sp>
      <p:sp>
        <p:nvSpPr>
          <p:cNvPr id="269" name="Google Shape;269;p34"/>
          <p:cNvSpPr txBox="1">
            <a:spLocks noGrp="1"/>
          </p:cNvSpPr>
          <p:nvPr>
            <p:ph type="body" idx="1"/>
          </p:nvPr>
        </p:nvSpPr>
        <p:spPr>
          <a:xfrm>
            <a:off x="111151" y="3124534"/>
            <a:ext cx="1974766" cy="431126"/>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accent1"/>
              </a:buClr>
              <a:buSzPts val="1800"/>
              <a:buNone/>
            </a:pPr>
            <a:r>
              <a:rPr lang="en-US" sz="1800"/>
              <a:t>Proses Bisnis</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5"/>
          <p:cNvSpPr txBox="1"/>
          <p:nvPr/>
        </p:nvSpPr>
        <p:spPr>
          <a:xfrm>
            <a:off x="532790" y="1069603"/>
            <a:ext cx="2811915" cy="1200329"/>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3600" b="1">
                <a:solidFill>
                  <a:schemeClr val="accent1"/>
                </a:solidFill>
                <a:latin typeface="Arial"/>
                <a:ea typeface="Arial"/>
                <a:cs typeface="Arial"/>
                <a:sym typeface="Arial"/>
              </a:rPr>
              <a:t>Penelitian Sejenis</a:t>
            </a:r>
            <a:endParaRPr sz="3600" b="1">
              <a:solidFill>
                <a:schemeClr val="accent1"/>
              </a:solidFill>
              <a:latin typeface="Arial"/>
              <a:ea typeface="Arial"/>
              <a:cs typeface="Arial"/>
              <a:sym typeface="Arial"/>
            </a:endParaRPr>
          </a:p>
        </p:txBody>
      </p:sp>
      <p:graphicFrame>
        <p:nvGraphicFramePr>
          <p:cNvPr id="275" name="Google Shape;275;p35"/>
          <p:cNvGraphicFramePr/>
          <p:nvPr/>
        </p:nvGraphicFramePr>
        <p:xfrm>
          <a:off x="3436487" y="868906"/>
          <a:ext cx="4967775" cy="2393300"/>
        </p:xfrm>
        <a:graphic>
          <a:graphicData uri="http://schemas.openxmlformats.org/drawingml/2006/table">
            <a:tbl>
              <a:tblPr firstRow="1" firstCol="1" lastRow="1" lastCol="1" bandRow="1" bandCol="1">
                <a:noFill/>
                <a:tableStyleId>{FA184DDF-4929-4851-B748-C3A63A8D9108}</a:tableStyleId>
              </a:tblPr>
              <a:tblGrid>
                <a:gridCol w="532350">
                  <a:extLst>
                    <a:ext uri="{9D8B030D-6E8A-4147-A177-3AD203B41FA5}">
                      <a16:colId xmlns:a16="http://schemas.microsoft.com/office/drawing/2014/main" val="20000"/>
                    </a:ext>
                  </a:extLst>
                </a:gridCol>
                <a:gridCol w="1492475">
                  <a:extLst>
                    <a:ext uri="{9D8B030D-6E8A-4147-A177-3AD203B41FA5}">
                      <a16:colId xmlns:a16="http://schemas.microsoft.com/office/drawing/2014/main" val="20001"/>
                    </a:ext>
                  </a:extLst>
                </a:gridCol>
                <a:gridCol w="1605725">
                  <a:extLst>
                    <a:ext uri="{9D8B030D-6E8A-4147-A177-3AD203B41FA5}">
                      <a16:colId xmlns:a16="http://schemas.microsoft.com/office/drawing/2014/main" val="20002"/>
                    </a:ext>
                  </a:extLst>
                </a:gridCol>
                <a:gridCol w="1337225">
                  <a:extLst>
                    <a:ext uri="{9D8B030D-6E8A-4147-A177-3AD203B41FA5}">
                      <a16:colId xmlns:a16="http://schemas.microsoft.com/office/drawing/2014/main" val="20003"/>
                    </a:ext>
                  </a:extLst>
                </a:gridCol>
              </a:tblGrid>
              <a:tr h="283175">
                <a:tc>
                  <a:txBody>
                    <a:bodyPr/>
                    <a:lstStyle/>
                    <a:p>
                      <a:pPr marL="128270" marR="121920" lvl="0" indent="0" algn="ctr" rtl="0">
                        <a:spcBef>
                          <a:spcPts val="0"/>
                        </a:spcBef>
                        <a:spcAft>
                          <a:spcPts val="0"/>
                        </a:spcAft>
                        <a:buNone/>
                      </a:pPr>
                      <a:r>
                        <a:rPr lang="en-US" sz="1200" u="none" strike="noStrike" cap="none"/>
                        <a:t>No.</a:t>
                      </a:r>
                      <a:endParaRPr sz="1100" u="none" strike="noStrike" cap="none">
                        <a:latin typeface="Times New Roman"/>
                        <a:ea typeface="Times New Roman"/>
                        <a:cs typeface="Times New Roman"/>
                        <a:sym typeface="Times New Roman"/>
                      </a:endParaRPr>
                    </a:p>
                  </a:txBody>
                  <a:tcPr marL="0" marR="0" marT="0" marB="0"/>
                </a:tc>
                <a:tc>
                  <a:txBody>
                    <a:bodyPr/>
                    <a:lstStyle/>
                    <a:p>
                      <a:pPr marL="464819" marR="0" lvl="0" indent="0" algn="l" rtl="0">
                        <a:spcBef>
                          <a:spcPts val="0"/>
                        </a:spcBef>
                        <a:spcAft>
                          <a:spcPts val="0"/>
                        </a:spcAft>
                        <a:buNone/>
                      </a:pPr>
                      <a:r>
                        <a:rPr lang="en-US" sz="1200" u="none" strike="noStrike" cap="none"/>
                        <a:t>Peneliti</a:t>
                      </a:r>
                      <a:endParaRPr sz="1100" u="none" strike="noStrike" cap="none">
                        <a:latin typeface="Times New Roman"/>
                        <a:ea typeface="Times New Roman"/>
                        <a:cs typeface="Times New Roman"/>
                        <a:sym typeface="Times New Roman"/>
                      </a:endParaRPr>
                    </a:p>
                  </a:txBody>
                  <a:tcPr marL="0" marR="0" marT="0" marB="0"/>
                </a:tc>
                <a:tc>
                  <a:txBody>
                    <a:bodyPr/>
                    <a:lstStyle/>
                    <a:p>
                      <a:pPr marL="563245" marR="561340" lvl="0" indent="0" algn="ctr" rtl="0">
                        <a:spcBef>
                          <a:spcPts val="0"/>
                        </a:spcBef>
                        <a:spcAft>
                          <a:spcPts val="0"/>
                        </a:spcAft>
                        <a:buNone/>
                      </a:pPr>
                      <a:r>
                        <a:rPr lang="en-US" sz="1200" u="none" strike="noStrike" cap="none"/>
                        <a:t>Judul</a:t>
                      </a:r>
                      <a:endParaRPr sz="1100" u="none" strike="noStrike" cap="none">
                        <a:latin typeface="Times New Roman"/>
                        <a:ea typeface="Times New Roman"/>
                        <a:cs typeface="Times New Roman"/>
                        <a:sym typeface="Times New Roman"/>
                      </a:endParaRPr>
                    </a:p>
                  </a:txBody>
                  <a:tcPr marL="0" marR="0" marT="0" marB="0"/>
                </a:tc>
                <a:tc>
                  <a:txBody>
                    <a:bodyPr/>
                    <a:lstStyle/>
                    <a:p>
                      <a:pPr marL="0" marR="385445" lvl="0" indent="0" algn="r" rtl="0">
                        <a:spcBef>
                          <a:spcPts val="0"/>
                        </a:spcBef>
                        <a:spcAft>
                          <a:spcPts val="0"/>
                        </a:spcAft>
                        <a:buNone/>
                      </a:pPr>
                      <a:r>
                        <a:rPr lang="en-US" sz="1200" u="none" strike="noStrike" cap="none"/>
                        <a:t>Metode</a:t>
                      </a:r>
                      <a:endParaRPr sz="1100" u="none" strike="noStrike" cap="none">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2110125">
                <a:tc>
                  <a:txBody>
                    <a:bodyPr/>
                    <a:lstStyle/>
                    <a:p>
                      <a:pPr marL="0" marR="0" lvl="0" indent="0" algn="l" rtl="0">
                        <a:spcBef>
                          <a:spcPts val="0"/>
                        </a:spcBef>
                        <a:spcAft>
                          <a:spcPts val="0"/>
                        </a:spcAft>
                        <a:buNone/>
                      </a:pPr>
                      <a:r>
                        <a:rPr lang="en-US" sz="1300" u="none" strike="noStrike" cap="none"/>
                        <a:t> </a:t>
                      </a:r>
                      <a:endParaRPr sz="1100"/>
                    </a:p>
                    <a:p>
                      <a:pPr marL="0" marR="0" lvl="0" indent="0" algn="l" rtl="0">
                        <a:spcBef>
                          <a:spcPts val="0"/>
                        </a:spcBef>
                        <a:spcAft>
                          <a:spcPts val="0"/>
                        </a:spcAft>
                        <a:buNone/>
                      </a:pPr>
                      <a:r>
                        <a:rPr lang="en-US" sz="1300"/>
                        <a:t> </a:t>
                      </a:r>
                      <a:endParaRPr sz="1100"/>
                    </a:p>
                    <a:p>
                      <a:pPr marL="0" marR="0" lvl="0" indent="0" algn="l" rtl="0">
                        <a:spcBef>
                          <a:spcPts val="50"/>
                        </a:spcBef>
                        <a:spcAft>
                          <a:spcPts val="0"/>
                        </a:spcAft>
                        <a:buNone/>
                      </a:pPr>
                      <a:r>
                        <a:rPr lang="en-US" sz="1850"/>
                        <a:t> </a:t>
                      </a:r>
                      <a:endParaRPr sz="1100"/>
                    </a:p>
                    <a:p>
                      <a:pPr marL="127635" marR="121920" lvl="0" indent="0" algn="ctr" rtl="0">
                        <a:spcBef>
                          <a:spcPts val="0"/>
                        </a:spcBef>
                        <a:spcAft>
                          <a:spcPts val="0"/>
                        </a:spcAft>
                        <a:buNone/>
                      </a:pPr>
                      <a:r>
                        <a:rPr lang="en-US" sz="1200"/>
                        <a:t>1.</a:t>
                      </a:r>
                      <a:endParaRPr sz="1100">
                        <a:latin typeface="Times New Roman"/>
                        <a:ea typeface="Times New Roman"/>
                        <a:cs typeface="Times New Roman"/>
                        <a:sym typeface="Times New Roman"/>
                      </a:endParaRPr>
                    </a:p>
                  </a:txBody>
                  <a:tcPr marL="0" marR="0" marT="0" marB="0"/>
                </a:tc>
                <a:tc>
                  <a:txBody>
                    <a:bodyPr/>
                    <a:lstStyle/>
                    <a:p>
                      <a:pPr marL="68580" marR="64135" lvl="0" indent="0" algn="l" rtl="0">
                        <a:lnSpc>
                          <a:spcPct val="150000"/>
                        </a:lnSpc>
                        <a:spcBef>
                          <a:spcPts val="0"/>
                        </a:spcBef>
                        <a:spcAft>
                          <a:spcPts val="0"/>
                        </a:spcAft>
                        <a:buNone/>
                      </a:pPr>
                      <a:r>
                        <a:rPr lang="en-US" sz="1200"/>
                        <a:t>Ramadhani	Arifin, Suci, dkk. (2016)</a:t>
                      </a:r>
                      <a:endParaRPr sz="1100">
                        <a:latin typeface="Times New Roman"/>
                        <a:ea typeface="Times New Roman"/>
                        <a:cs typeface="Times New Roman"/>
                        <a:sym typeface="Times New Roman"/>
                      </a:endParaRPr>
                    </a:p>
                  </a:txBody>
                  <a:tcPr marL="0" marR="0" marT="0" marB="0"/>
                </a:tc>
                <a:tc>
                  <a:txBody>
                    <a:bodyPr/>
                    <a:lstStyle/>
                    <a:p>
                      <a:pPr marL="66675" marR="0" lvl="0" indent="0" algn="l" rtl="0">
                        <a:lnSpc>
                          <a:spcPct val="114583"/>
                        </a:lnSpc>
                        <a:spcBef>
                          <a:spcPts val="0"/>
                        </a:spcBef>
                        <a:spcAft>
                          <a:spcPts val="0"/>
                        </a:spcAft>
                        <a:buNone/>
                      </a:pPr>
                      <a:r>
                        <a:rPr lang="en-US" sz="1200"/>
                        <a:t>Analisis	Kualitas</a:t>
                      </a:r>
                      <a:endParaRPr sz="1100"/>
                    </a:p>
                    <a:p>
                      <a:pPr marL="66675" marR="63500" lvl="0" indent="0" algn="l" rtl="0">
                        <a:lnSpc>
                          <a:spcPct val="150000"/>
                        </a:lnSpc>
                        <a:spcBef>
                          <a:spcPts val="685"/>
                        </a:spcBef>
                        <a:spcAft>
                          <a:spcPts val="0"/>
                        </a:spcAft>
                        <a:buNone/>
                      </a:pPr>
                      <a:r>
                        <a:rPr lang="en-US" sz="1200"/>
                        <a:t>Layanan	Website Universitas Hasanuddin	dengan Metode  WebQual 4.0</a:t>
                      </a:r>
                      <a:r>
                        <a:rPr lang="en-US" sz="1100"/>
                        <a:t> </a:t>
                      </a:r>
                      <a:r>
                        <a:rPr lang="en-US" sz="1200"/>
                        <a:t>Modifikasi</a:t>
                      </a:r>
                      <a:endParaRPr sz="1100">
                        <a:latin typeface="Times New Roman"/>
                        <a:ea typeface="Times New Roman"/>
                        <a:cs typeface="Times New Roman"/>
                        <a:sym typeface="Times New Roman"/>
                      </a:endParaRPr>
                    </a:p>
                  </a:txBody>
                  <a:tcPr marL="0" marR="0" marT="0" marB="0"/>
                </a:tc>
                <a:tc>
                  <a:txBody>
                    <a:bodyPr/>
                    <a:lstStyle/>
                    <a:p>
                      <a:pPr marL="0" marR="387350" lvl="0" indent="0" algn="r" rtl="0">
                        <a:lnSpc>
                          <a:spcPct val="114583"/>
                        </a:lnSpc>
                        <a:spcBef>
                          <a:spcPts val="0"/>
                        </a:spcBef>
                        <a:spcAft>
                          <a:spcPts val="0"/>
                        </a:spcAft>
                        <a:buNone/>
                      </a:pPr>
                      <a:r>
                        <a:rPr lang="en-US" sz="1200"/>
                        <a:t>WebQual 4.0</a:t>
                      </a:r>
                      <a:endParaRPr sz="110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bl>
          </a:graphicData>
        </a:graphic>
      </p:graphicFrame>
      <p:graphicFrame>
        <p:nvGraphicFramePr>
          <p:cNvPr id="276" name="Google Shape;276;p35"/>
          <p:cNvGraphicFramePr/>
          <p:nvPr/>
        </p:nvGraphicFramePr>
        <p:xfrm>
          <a:off x="7224216" y="2863827"/>
          <a:ext cx="4967775" cy="3524886"/>
        </p:xfrm>
        <a:graphic>
          <a:graphicData uri="http://schemas.openxmlformats.org/drawingml/2006/table">
            <a:tbl>
              <a:tblPr firstRow="1" firstCol="1" lastRow="1" lastCol="1" bandRow="1" bandCol="1">
                <a:noFill/>
                <a:tableStyleId>{FA184DDF-4929-4851-B748-C3A63A8D9108}</a:tableStyleId>
              </a:tblPr>
              <a:tblGrid>
                <a:gridCol w="532350">
                  <a:extLst>
                    <a:ext uri="{9D8B030D-6E8A-4147-A177-3AD203B41FA5}">
                      <a16:colId xmlns:a16="http://schemas.microsoft.com/office/drawing/2014/main" val="20000"/>
                    </a:ext>
                  </a:extLst>
                </a:gridCol>
                <a:gridCol w="1492475">
                  <a:extLst>
                    <a:ext uri="{9D8B030D-6E8A-4147-A177-3AD203B41FA5}">
                      <a16:colId xmlns:a16="http://schemas.microsoft.com/office/drawing/2014/main" val="20001"/>
                    </a:ext>
                  </a:extLst>
                </a:gridCol>
                <a:gridCol w="1605725">
                  <a:extLst>
                    <a:ext uri="{9D8B030D-6E8A-4147-A177-3AD203B41FA5}">
                      <a16:colId xmlns:a16="http://schemas.microsoft.com/office/drawing/2014/main" val="20002"/>
                    </a:ext>
                  </a:extLst>
                </a:gridCol>
                <a:gridCol w="1337225">
                  <a:extLst>
                    <a:ext uri="{9D8B030D-6E8A-4147-A177-3AD203B41FA5}">
                      <a16:colId xmlns:a16="http://schemas.microsoft.com/office/drawing/2014/main" val="20003"/>
                    </a:ext>
                  </a:extLst>
                </a:gridCol>
              </a:tblGrid>
              <a:tr h="1491300">
                <a:tc>
                  <a:txBody>
                    <a:bodyPr/>
                    <a:lstStyle/>
                    <a:p>
                      <a:pPr marL="0" marR="0" lvl="0" indent="0" algn="l" rtl="0">
                        <a:spcBef>
                          <a:spcPts val="0"/>
                        </a:spcBef>
                        <a:spcAft>
                          <a:spcPts val="0"/>
                        </a:spcAft>
                        <a:buNone/>
                      </a:pPr>
                      <a:r>
                        <a:rPr lang="en-US" sz="1300"/>
                        <a:t> </a:t>
                      </a:r>
                      <a:endParaRPr sz="1100"/>
                    </a:p>
                    <a:p>
                      <a:pPr marL="0" marR="0" lvl="0" indent="0" algn="l" rtl="0">
                        <a:spcBef>
                          <a:spcPts val="0"/>
                        </a:spcBef>
                        <a:spcAft>
                          <a:spcPts val="0"/>
                        </a:spcAft>
                        <a:buNone/>
                      </a:pPr>
                      <a:r>
                        <a:rPr lang="en-US" sz="1300"/>
                        <a:t> </a:t>
                      </a:r>
                      <a:endParaRPr sz="1100"/>
                    </a:p>
                    <a:p>
                      <a:pPr marL="0" marR="0" lvl="0" indent="0" algn="l" rtl="0">
                        <a:spcBef>
                          <a:spcPts val="45"/>
                        </a:spcBef>
                        <a:spcAft>
                          <a:spcPts val="0"/>
                        </a:spcAft>
                        <a:buNone/>
                      </a:pPr>
                      <a:r>
                        <a:rPr lang="en-US" sz="1850"/>
                        <a:t> </a:t>
                      </a:r>
                      <a:endParaRPr sz="1100"/>
                    </a:p>
                    <a:p>
                      <a:pPr marL="127635" marR="121920" lvl="0" indent="0" algn="ctr" rtl="0">
                        <a:spcBef>
                          <a:spcPts val="5"/>
                        </a:spcBef>
                        <a:spcAft>
                          <a:spcPts val="0"/>
                        </a:spcAft>
                        <a:buNone/>
                      </a:pPr>
                      <a:r>
                        <a:rPr lang="en-US" sz="1200"/>
                        <a:t>2.</a:t>
                      </a:r>
                      <a:endParaRPr sz="1100">
                        <a:latin typeface="Times New Roman"/>
                        <a:ea typeface="Times New Roman"/>
                        <a:cs typeface="Times New Roman"/>
                        <a:sym typeface="Times New Roman"/>
                      </a:endParaRPr>
                    </a:p>
                  </a:txBody>
                  <a:tcPr marL="0" marR="0" marT="0" marB="0"/>
                </a:tc>
                <a:tc>
                  <a:txBody>
                    <a:bodyPr/>
                    <a:lstStyle/>
                    <a:p>
                      <a:pPr marL="68580" marR="64770" lvl="0" indent="0" algn="l" rtl="0">
                        <a:lnSpc>
                          <a:spcPct val="150000"/>
                        </a:lnSpc>
                        <a:spcBef>
                          <a:spcPts val="0"/>
                        </a:spcBef>
                        <a:spcAft>
                          <a:spcPts val="0"/>
                        </a:spcAft>
                        <a:buNone/>
                      </a:pPr>
                      <a:r>
                        <a:rPr lang="en-US" sz="1200"/>
                        <a:t>Abdurrahman Alfajri,	Dr.,	dkk. (2016)</a:t>
                      </a:r>
                      <a:endParaRPr sz="1100">
                        <a:latin typeface="Times New Roman"/>
                        <a:ea typeface="Times New Roman"/>
                        <a:cs typeface="Times New Roman"/>
                        <a:sym typeface="Times New Roman"/>
                      </a:endParaRPr>
                    </a:p>
                  </a:txBody>
                  <a:tcPr marL="0" marR="0" marT="0" marB="0"/>
                </a:tc>
                <a:tc>
                  <a:txBody>
                    <a:bodyPr/>
                    <a:lstStyle/>
                    <a:p>
                      <a:pPr marL="66675" marR="60960" lvl="0" indent="0" algn="just" rtl="0">
                        <a:lnSpc>
                          <a:spcPct val="150000"/>
                        </a:lnSpc>
                        <a:spcBef>
                          <a:spcPts val="0"/>
                        </a:spcBef>
                        <a:spcAft>
                          <a:spcPts val="0"/>
                        </a:spcAft>
                        <a:buNone/>
                      </a:pPr>
                      <a:r>
                        <a:rPr lang="en-US" sz="1200"/>
                        <a:t>Analisis Perbandingan Website Quality Situs Online Travel Agencies Traveloka dan Tiket.com</a:t>
                      </a:r>
                      <a:r>
                        <a:rPr lang="en-US" sz="1100"/>
                        <a:t> </a:t>
                      </a:r>
                      <a:r>
                        <a:rPr lang="en-US" sz="1200"/>
                        <a:t>Menurut Konsumen</a:t>
                      </a:r>
                      <a:endParaRPr sz="1100">
                        <a:latin typeface="Times New Roman"/>
                        <a:ea typeface="Times New Roman"/>
                        <a:cs typeface="Times New Roman"/>
                        <a:sym typeface="Times New Roman"/>
                      </a:endParaRPr>
                    </a:p>
                  </a:txBody>
                  <a:tcPr marL="0" marR="0" marT="0" marB="0"/>
                </a:tc>
                <a:tc>
                  <a:txBody>
                    <a:bodyPr/>
                    <a:lstStyle/>
                    <a:p>
                      <a:pPr marL="67945" marR="0" lvl="0" indent="0" algn="l" rtl="0">
                        <a:lnSpc>
                          <a:spcPct val="114583"/>
                        </a:lnSpc>
                        <a:spcBef>
                          <a:spcPts val="0"/>
                        </a:spcBef>
                        <a:spcAft>
                          <a:spcPts val="0"/>
                        </a:spcAft>
                        <a:buNone/>
                      </a:pPr>
                      <a:r>
                        <a:rPr lang="en-US" sz="1200"/>
                        <a:t>WebQual 4.0</a:t>
                      </a:r>
                      <a:endParaRPr sz="110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126350">
                <a:tc>
                  <a:txBody>
                    <a:bodyPr/>
                    <a:lstStyle/>
                    <a:p>
                      <a:pPr marL="0" marR="0" lvl="0" indent="0" algn="l" rtl="0">
                        <a:spcBef>
                          <a:spcPts val="0"/>
                        </a:spcBef>
                        <a:spcAft>
                          <a:spcPts val="0"/>
                        </a:spcAft>
                        <a:buNone/>
                      </a:pPr>
                      <a:r>
                        <a:rPr lang="en-US" sz="1300"/>
                        <a:t> </a:t>
                      </a:r>
                      <a:endParaRPr sz="1100"/>
                    </a:p>
                    <a:p>
                      <a:pPr marL="0" marR="0" lvl="0" indent="0" algn="l" rtl="0">
                        <a:spcBef>
                          <a:spcPts val="0"/>
                        </a:spcBef>
                        <a:spcAft>
                          <a:spcPts val="0"/>
                        </a:spcAft>
                        <a:buNone/>
                      </a:pPr>
                      <a:r>
                        <a:rPr lang="en-US" sz="1300"/>
                        <a:t> </a:t>
                      </a:r>
                      <a:endParaRPr sz="1100"/>
                    </a:p>
                    <a:p>
                      <a:pPr marL="127635" marR="121920" lvl="0" indent="0" algn="ctr" rtl="0">
                        <a:spcBef>
                          <a:spcPts val="1145"/>
                        </a:spcBef>
                        <a:spcAft>
                          <a:spcPts val="0"/>
                        </a:spcAft>
                        <a:buNone/>
                      </a:pPr>
                      <a:r>
                        <a:rPr lang="en-US" sz="1200"/>
                        <a:t>3.</a:t>
                      </a:r>
                      <a:endParaRPr sz="1100">
                        <a:latin typeface="Times New Roman"/>
                        <a:ea typeface="Times New Roman"/>
                        <a:cs typeface="Times New Roman"/>
                        <a:sym typeface="Times New Roman"/>
                      </a:endParaRPr>
                    </a:p>
                  </a:txBody>
                  <a:tcPr marL="0" marR="0" marT="0" marB="0"/>
                </a:tc>
                <a:tc>
                  <a:txBody>
                    <a:bodyPr/>
                    <a:lstStyle/>
                    <a:p>
                      <a:pPr marL="68580" marR="61595" lvl="0" indent="0" algn="just" rtl="0">
                        <a:lnSpc>
                          <a:spcPct val="150000"/>
                        </a:lnSpc>
                        <a:spcBef>
                          <a:spcPts val="0"/>
                        </a:spcBef>
                        <a:spcAft>
                          <a:spcPts val="0"/>
                        </a:spcAft>
                        <a:buNone/>
                      </a:pPr>
                      <a:r>
                        <a:rPr lang="en-US" sz="1200"/>
                        <a:t>Sa’uda, Siti, dan Nyimas Sopiah. (2014)</a:t>
                      </a:r>
                      <a:endParaRPr sz="1100">
                        <a:latin typeface="Times New Roman"/>
                        <a:ea typeface="Times New Roman"/>
                        <a:cs typeface="Times New Roman"/>
                        <a:sym typeface="Times New Roman"/>
                      </a:endParaRPr>
                    </a:p>
                  </a:txBody>
                  <a:tcPr marL="0" marR="0" marT="0" marB="0"/>
                </a:tc>
                <a:tc>
                  <a:txBody>
                    <a:bodyPr/>
                    <a:lstStyle/>
                    <a:p>
                      <a:pPr marL="66675" marR="0" lvl="0" indent="0" algn="just" rtl="0">
                        <a:lnSpc>
                          <a:spcPct val="114583"/>
                        </a:lnSpc>
                        <a:spcBef>
                          <a:spcPts val="0"/>
                        </a:spcBef>
                        <a:spcAft>
                          <a:spcPts val="0"/>
                        </a:spcAft>
                        <a:buNone/>
                      </a:pPr>
                      <a:r>
                        <a:rPr lang="en-US" sz="1200"/>
                        <a:t>Penerapan     Metode</a:t>
                      </a:r>
                      <a:endParaRPr sz="1100"/>
                    </a:p>
                    <a:p>
                      <a:pPr marL="66675" marR="62864" lvl="0" indent="0" algn="just" rtl="0">
                        <a:lnSpc>
                          <a:spcPct val="150000"/>
                        </a:lnSpc>
                        <a:spcBef>
                          <a:spcPts val="685"/>
                        </a:spcBef>
                        <a:spcAft>
                          <a:spcPts val="0"/>
                        </a:spcAft>
                        <a:buNone/>
                      </a:pPr>
                      <a:r>
                        <a:rPr lang="en-US" sz="1200"/>
                        <a:t>WebQual	dalam Pengukuran Kualitas Layanan          Website</a:t>
                      </a:r>
                      <a:r>
                        <a:rPr lang="en-US" sz="1100"/>
                        <a:t> </a:t>
                      </a:r>
                      <a:r>
                        <a:rPr lang="en-US" sz="1200"/>
                        <a:t>Perguruan Tinggi</a:t>
                      </a:r>
                      <a:endParaRPr sz="1100">
                        <a:latin typeface="Times New Roman"/>
                        <a:ea typeface="Times New Roman"/>
                        <a:cs typeface="Times New Roman"/>
                        <a:sym typeface="Times New Roman"/>
                      </a:endParaRPr>
                    </a:p>
                  </a:txBody>
                  <a:tcPr marL="0" marR="0" marT="0" marB="0"/>
                </a:tc>
                <a:tc>
                  <a:txBody>
                    <a:bodyPr/>
                    <a:lstStyle/>
                    <a:p>
                      <a:pPr marL="67945" marR="0" lvl="0" indent="0" algn="l" rtl="0">
                        <a:lnSpc>
                          <a:spcPct val="114583"/>
                        </a:lnSpc>
                        <a:spcBef>
                          <a:spcPts val="0"/>
                        </a:spcBef>
                        <a:spcAft>
                          <a:spcPts val="0"/>
                        </a:spcAft>
                        <a:buNone/>
                      </a:pPr>
                      <a:r>
                        <a:rPr lang="en-US" sz="1200"/>
                        <a:t>WebQual</a:t>
                      </a:r>
                      <a:endParaRPr sz="110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bl>
          </a:graphicData>
        </a:graphic>
      </p:graphicFrame>
      <p:sp>
        <p:nvSpPr>
          <p:cNvPr id="277" name="Google Shape;277;p35"/>
          <p:cNvSpPr/>
          <p:nvPr/>
        </p:nvSpPr>
        <p:spPr>
          <a:xfrm>
            <a:off x="921631" y="3994173"/>
            <a:ext cx="12192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200"/>
              <a:buFont typeface="Arial"/>
              <a:buNone/>
            </a:pPr>
            <a:br>
              <a:rPr lang="en-US" sz="1200" b="0" i="0" u="none" strike="noStrike" cap="none">
                <a:solidFill>
                  <a:schemeClr val="dk1"/>
                </a:solidFill>
                <a:latin typeface="Arial"/>
                <a:ea typeface="Arial"/>
                <a:cs typeface="Arial"/>
                <a:sym typeface="Arial"/>
              </a:rPr>
            </a:b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278" name="Google Shape;278;p35"/>
          <p:cNvPicPr preferRelativeResize="0"/>
          <p:nvPr/>
        </p:nvPicPr>
        <p:blipFill rotWithShape="1">
          <a:blip r:embed="rId3">
            <a:alphaModFix/>
          </a:blip>
          <a:srcRect/>
          <a:stretch/>
        </p:blipFill>
        <p:spPr>
          <a:xfrm>
            <a:off x="184030" y="246642"/>
            <a:ext cx="841581" cy="841581"/>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4"/>
                                        </p:tgtEl>
                                        <p:attrNameLst>
                                          <p:attrName>style.visibility</p:attrName>
                                        </p:attrNameLst>
                                      </p:cBhvr>
                                      <p:to>
                                        <p:strVal val="visible"/>
                                      </p:to>
                                    </p:set>
                                    <p:animEffect transition="in" filter="fade">
                                      <p:cBhvr>
                                        <p:cTn id="7" dur="1000"/>
                                        <p:tgtEl>
                                          <p:spTgt spid="27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75"/>
                                        </p:tgtEl>
                                        <p:attrNameLst>
                                          <p:attrName>style.visibility</p:attrName>
                                        </p:attrNameLst>
                                      </p:cBhvr>
                                      <p:to>
                                        <p:strVal val="visible"/>
                                      </p:to>
                                    </p:set>
                                    <p:anim calcmode="lin" valueType="num">
                                      <p:cBhvr additive="base">
                                        <p:cTn id="12" dur="500"/>
                                        <p:tgtEl>
                                          <p:spTgt spid="275"/>
                                        </p:tgtEl>
                                        <p:attrNameLst>
                                          <p:attrName>ppt_y</p:attrName>
                                        </p:attrNameLst>
                                      </p:cBhvr>
                                      <p:tavLst>
                                        <p:tav tm="0">
                                          <p:val>
                                            <p:strVal val="#ppt_y+1"/>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76"/>
                                        </p:tgtEl>
                                        <p:attrNameLst>
                                          <p:attrName>style.visibility</p:attrName>
                                        </p:attrNameLst>
                                      </p:cBhvr>
                                      <p:to>
                                        <p:strVal val="visible"/>
                                      </p:to>
                                    </p:set>
                                    <p:anim calcmode="lin" valueType="num">
                                      <p:cBhvr additive="base">
                                        <p:cTn id="15" dur="500"/>
                                        <p:tgtEl>
                                          <p:spTgt spid="2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ver and End Slide Master">
  <a:themeElements>
    <a:clrScheme name="ALLPPT-COLOR-A52">
      <a:dk1>
        <a:srgbClr val="000000"/>
      </a:dk1>
      <a:lt1>
        <a:srgbClr val="FFFFFF"/>
      </a:lt1>
      <a:dk2>
        <a:srgbClr val="1F497D"/>
      </a:dk2>
      <a:lt2>
        <a:srgbClr val="EEECE1"/>
      </a:lt2>
      <a:accent1>
        <a:srgbClr val="FAB117"/>
      </a:accent1>
      <a:accent2>
        <a:srgbClr val="FAB117"/>
      </a:accent2>
      <a:accent3>
        <a:srgbClr val="FAB117"/>
      </a:accent3>
      <a:accent4>
        <a:srgbClr val="FAB117"/>
      </a:accent4>
      <a:accent5>
        <a:srgbClr val="404040"/>
      </a:accent5>
      <a:accent6>
        <a:srgbClr val="7F7F7F"/>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ection Break Slide Master">
  <a:themeElements>
    <a:clrScheme name="ALLPPT-COLOR-A52">
      <a:dk1>
        <a:srgbClr val="000000"/>
      </a:dk1>
      <a:lt1>
        <a:srgbClr val="FFFFFF"/>
      </a:lt1>
      <a:dk2>
        <a:srgbClr val="1F497D"/>
      </a:dk2>
      <a:lt2>
        <a:srgbClr val="EEECE1"/>
      </a:lt2>
      <a:accent1>
        <a:srgbClr val="FAB117"/>
      </a:accent1>
      <a:accent2>
        <a:srgbClr val="FAB117"/>
      </a:accent2>
      <a:accent3>
        <a:srgbClr val="FAB117"/>
      </a:accent3>
      <a:accent4>
        <a:srgbClr val="FAB117"/>
      </a:accent4>
      <a:accent5>
        <a:srgbClr val="404040"/>
      </a:accent5>
      <a:accent6>
        <a:srgbClr val="7F7F7F"/>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ntents Slide Master">
  <a:themeElements>
    <a:clrScheme name="ALLPPT-COLOR-A52">
      <a:dk1>
        <a:srgbClr val="000000"/>
      </a:dk1>
      <a:lt1>
        <a:srgbClr val="FFFFFF"/>
      </a:lt1>
      <a:dk2>
        <a:srgbClr val="1F497D"/>
      </a:dk2>
      <a:lt2>
        <a:srgbClr val="EEECE1"/>
      </a:lt2>
      <a:accent1>
        <a:srgbClr val="FAB117"/>
      </a:accent1>
      <a:accent2>
        <a:srgbClr val="FAB117"/>
      </a:accent2>
      <a:accent3>
        <a:srgbClr val="FAB117"/>
      </a:accent3>
      <a:accent4>
        <a:srgbClr val="FAB117"/>
      </a:accent4>
      <a:accent5>
        <a:srgbClr val="404040"/>
      </a:accent5>
      <a:accent6>
        <a:srgbClr val="7F7F7F"/>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3019</Words>
  <Application>Microsoft Office PowerPoint</Application>
  <PresentationFormat>Widescreen</PresentationFormat>
  <Paragraphs>441</Paragraphs>
  <Slides>43</Slides>
  <Notes>43</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43</vt:i4>
      </vt:variant>
    </vt:vector>
  </HeadingPairs>
  <TitlesOfParts>
    <vt:vector size="49" baseType="lpstr">
      <vt:lpstr>Arial Black</vt:lpstr>
      <vt:lpstr>Arial</vt:lpstr>
      <vt:lpstr>Times New Roman</vt:lpstr>
      <vt:lpstr>Cover and End Slide Master</vt:lpstr>
      <vt:lpstr>Section Break Slide Master</vt:lpstr>
      <vt:lpstr>Contents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Muhammad Rio Pratama</dc:creator>
  <cp:lastModifiedBy>Muhammad Rio Pratama</cp:lastModifiedBy>
  <cp:revision>1</cp:revision>
  <dcterms:modified xsi:type="dcterms:W3CDTF">2021-01-21T08:11:43Z</dcterms:modified>
</cp:coreProperties>
</file>